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0"/>
  </p:notesMasterIdLst>
  <p:handoutMasterIdLst>
    <p:handoutMasterId r:id="rId21"/>
  </p:handoutMasterIdLst>
  <p:sldIdLst>
    <p:sldId id="256" r:id="rId5"/>
    <p:sldId id="283" r:id="rId6"/>
    <p:sldId id="302" r:id="rId7"/>
    <p:sldId id="305" r:id="rId8"/>
    <p:sldId id="310" r:id="rId9"/>
    <p:sldId id="306" r:id="rId10"/>
    <p:sldId id="308" r:id="rId11"/>
    <p:sldId id="309" r:id="rId12"/>
    <p:sldId id="307" r:id="rId13"/>
    <p:sldId id="297" r:id="rId14"/>
    <p:sldId id="298" r:id="rId15"/>
    <p:sldId id="311" r:id="rId16"/>
    <p:sldId id="304" r:id="rId17"/>
    <p:sldId id="303" r:id="rId18"/>
    <p:sldId id="282" r:id="rId1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ienvenue" id="{E75E278A-FF0E-49A4-B170-79828D63BBAD}">
          <p14:sldIdLst>
            <p14:sldId id="256"/>
          </p14:sldIdLst>
        </p14:section>
        <p14:section name="Création, morphose, annotation, collaboration, recherche" id="{B9B51309-D148-4332-87C2-07BE32FBCA3B}">
          <p14:sldIdLst>
            <p14:sldId id="283"/>
            <p14:sldId id="302"/>
            <p14:sldId id="305"/>
            <p14:sldId id="310"/>
            <p14:sldId id="306"/>
            <p14:sldId id="308"/>
            <p14:sldId id="309"/>
            <p14:sldId id="307"/>
            <p14:sldId id="297"/>
            <p14:sldId id="298"/>
            <p14:sldId id="311"/>
            <p14:sldId id="304"/>
            <p14:sldId id="303"/>
          </p14:sldIdLst>
        </p14:section>
        <p14:section name="En savoir plus" id="{2CC34DB2-6590-42C0-AD4B-A04C6060184E}">
          <p14:sldIdLst>
            <p14:sldId id="282"/>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41" autoAdjust="0"/>
  </p:normalViewPr>
  <p:slideViewPr>
    <p:cSldViewPr snapToGrid="0">
      <p:cViewPr varScale="1">
        <p:scale>
          <a:sx n="69" d="100"/>
          <a:sy n="69" d="100"/>
        </p:scale>
        <p:origin x="-56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9" d="100"/>
          <a:sy n="89" d="100"/>
        </p:scale>
        <p:origin x="377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C80F580-3B6A-44CD-9A1E-E890016126F8}" type="datetime1">
              <a:rPr lang="fr-FR" smtClean="0"/>
              <a:t>06/10/2020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fr-FR" smtClean="0"/>
              <a:t>‹N°›</a:t>
            </a:fld>
            <a:endParaRPr lang="fr-F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1"/>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DF8ED89-FBF4-48E3-B6C6-C071DA98F802}" type="datetime1">
              <a:rPr lang="fr-FR" noProof="1" dirty="0" smtClean="0"/>
              <a:t>06/10/2020</a:t>
            </a:fld>
            <a:endParaRPr lang="fr-FR" noProof="1"/>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1"/>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1"/>
              <a:t>Modifiez les styles du texte du masque</a:t>
            </a:r>
          </a:p>
          <a:p>
            <a:pPr lvl="1" rtl="0"/>
            <a:r>
              <a:rPr lang="fr-FR" noProof="1"/>
              <a:t>Deuxième niveau</a:t>
            </a:r>
          </a:p>
          <a:p>
            <a:pPr lvl="2" rtl="0"/>
            <a:r>
              <a:rPr lang="fr-FR" noProof="1"/>
              <a:t>Troisième niveau</a:t>
            </a:r>
          </a:p>
          <a:p>
            <a:pPr lvl="3" rtl="0"/>
            <a:r>
              <a:rPr lang="fr-FR" noProof="1"/>
              <a:t>Quatrième niveau</a:t>
            </a:r>
          </a:p>
          <a:p>
            <a:pPr lvl="4" rtl="0"/>
            <a:r>
              <a:rPr lang="fr-FR" noProof="1"/>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1"/>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fr-FR" noProof="1" dirty="0" smtClean="0"/>
              <a:t>‹N°›</a:t>
            </a:fld>
            <a:endParaRPr lang="fr-FR" noProof="1"/>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DF61EA0F-A667-4B49-8422-0062BC55E249}" type="slidenum">
              <a:rPr lang="fr-FR" smtClean="0"/>
              <a:t>1</a:t>
            </a:fld>
            <a:endParaRPr lang="fr-FR"/>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rtlCol="0"/>
          <a:lstStyle/>
          <a:p>
            <a:pPr rtl="0"/>
            <a:r>
              <a:rPr lang="fr-FR" noProof="1"/>
              <a:t>En mode Diaporama, sélectionnez les flèches pour visiter les liens.</a:t>
            </a:r>
          </a:p>
        </p:txBody>
      </p:sp>
      <p:sp>
        <p:nvSpPr>
          <p:cNvPr id="4" name="Espace réservé du numéro de diapositive 3"/>
          <p:cNvSpPr>
            <a:spLocks noGrp="1"/>
          </p:cNvSpPr>
          <p:nvPr>
            <p:ph type="sldNum" sz="quarter" idx="10"/>
          </p:nvPr>
        </p:nvSpPr>
        <p:spPr/>
        <p:txBody>
          <a:bodyPr rtlCol="0"/>
          <a:lstStyle/>
          <a:p>
            <a:pPr rtl="0"/>
            <a:fld id="{DF61EA0F-A667-4B49-8422-0062BC55E249}" type="slidenum">
              <a:rPr lang="fr-FR" noProof="1" smtClean="0"/>
              <a:t>15</a:t>
            </a:fld>
            <a:endParaRPr lang="fr-FR" noProof="1"/>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800" noProof="0"/>
          </a:p>
        </p:txBody>
      </p:sp>
      <p:sp>
        <p:nvSpPr>
          <p:cNvPr id="2" name="Titre 1"/>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fr-FR" sz="1800" noProof="0"/>
          </a:p>
        </p:txBody>
      </p:sp>
      <p:cxnSp>
        <p:nvCxnSpPr>
          <p:cNvPr id="12" name="Connecteur droit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re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fr-FR" noProof="0"/>
              <a:t>Modifiez le style du titre</a:t>
            </a:r>
          </a:p>
        </p:txBody>
      </p:sp>
      <p:sp>
        <p:nvSpPr>
          <p:cNvPr id="3" name="Espace réservé du contenu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fr-FR" noProof="0"/>
              <a:t>Modifiez les styles du texte du masque</a:t>
            </a:r>
          </a:p>
          <a:p>
            <a:pPr marL="0" lvl="1" indent="0" rtl="0">
              <a:lnSpc>
                <a:spcPct val="150000"/>
              </a:lnSpc>
              <a:spcBef>
                <a:spcPts val="1000"/>
              </a:spcBef>
              <a:spcAft>
                <a:spcPts val="1200"/>
              </a:spcAft>
              <a:buNone/>
            </a:pPr>
            <a:r>
              <a:rPr lang="fr-FR" noProof="0"/>
              <a:t>Deuxième niveau</a:t>
            </a:r>
          </a:p>
          <a:p>
            <a:pPr marL="0" lvl="2" indent="0" rtl="0">
              <a:lnSpc>
                <a:spcPct val="150000"/>
              </a:lnSpc>
              <a:spcBef>
                <a:spcPts val="1000"/>
              </a:spcBef>
              <a:spcAft>
                <a:spcPts val="1200"/>
              </a:spcAft>
              <a:buNone/>
            </a:pPr>
            <a:r>
              <a:rPr lang="fr-FR" noProof="0"/>
              <a:t>Troisième niveau</a:t>
            </a:r>
          </a:p>
          <a:p>
            <a:pPr marL="0" lvl="3" indent="0" rtl="0">
              <a:lnSpc>
                <a:spcPct val="150000"/>
              </a:lnSpc>
              <a:spcBef>
                <a:spcPts val="1000"/>
              </a:spcBef>
              <a:spcAft>
                <a:spcPts val="1200"/>
              </a:spcAft>
              <a:buNone/>
            </a:pPr>
            <a:r>
              <a:rPr lang="fr-FR" noProof="0"/>
              <a:t>Quatrième niveau</a:t>
            </a:r>
          </a:p>
          <a:p>
            <a:pPr marL="0" lvl="4" indent="0" rtl="0">
              <a:lnSpc>
                <a:spcPct val="150000"/>
              </a:lnSpc>
              <a:spcBef>
                <a:spcPts val="1000"/>
              </a:spcBef>
              <a:spcAft>
                <a:spcPts val="1200"/>
              </a:spcAft>
              <a:buNone/>
            </a:pPr>
            <a:r>
              <a:rPr lang="fr-FR" noProof="0"/>
              <a:t>Cinquième niveau</a:t>
            </a:r>
          </a:p>
        </p:txBody>
      </p:sp>
      <p:sp>
        <p:nvSpPr>
          <p:cNvPr id="6" name="Espace réservé de la date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7DF3CA4B-903E-431D-AF93-2AD02E04DE8A}" type="datetime1">
              <a:rPr lang="fr-FR" noProof="0" smtClean="0"/>
              <a:t>06/10/2020</a:t>
            </a:fld>
            <a:endParaRPr lang="fr-FR" noProof="0"/>
          </a:p>
        </p:txBody>
      </p:sp>
      <p:sp>
        <p:nvSpPr>
          <p:cNvPr id="7" name="Espace réservé du pied de page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fr-FR" noProof="0"/>
          </a:p>
        </p:txBody>
      </p:sp>
      <p:sp>
        <p:nvSpPr>
          <p:cNvPr id="8" name="Espace réservé du numéro de diapositive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fr-FR" noProof="0" smtClean="0"/>
              <a:pPr/>
              <a:t>‹N°›</a:t>
            </a:fld>
            <a:endParaRPr lang="fr-FR"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800" noProof="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800" noProof="0"/>
          </a:p>
        </p:txBody>
      </p:sp>
      <p:sp>
        <p:nvSpPr>
          <p:cNvPr id="2" name="Titre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fr-FR" noProof="0"/>
              <a:t>Modifiez le style du titre</a:t>
            </a:r>
          </a:p>
        </p:txBody>
      </p:sp>
      <p:sp>
        <p:nvSpPr>
          <p:cNvPr id="7" name="Espace réservé du contenu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fr-FR" noProof="0"/>
              <a:t>Modifiez les styles du texte</a:t>
            </a:r>
          </a:p>
          <a:p>
            <a:pPr marL="0" lvl="1" indent="0" rtl="0">
              <a:lnSpc>
                <a:spcPct val="150000"/>
              </a:lnSpc>
              <a:spcBef>
                <a:spcPts val="1000"/>
              </a:spcBef>
              <a:spcAft>
                <a:spcPts val="1200"/>
              </a:spcAft>
              <a:buNone/>
            </a:pPr>
            <a:r>
              <a:rPr lang="fr-FR" noProof="0"/>
              <a:t>Deuxième niveau</a:t>
            </a:r>
          </a:p>
          <a:p>
            <a:pPr marL="0" lvl="2" indent="0" rtl="0">
              <a:lnSpc>
                <a:spcPct val="150000"/>
              </a:lnSpc>
              <a:spcBef>
                <a:spcPts val="1000"/>
              </a:spcBef>
              <a:spcAft>
                <a:spcPts val="1200"/>
              </a:spcAft>
              <a:buNone/>
            </a:pPr>
            <a:r>
              <a:rPr lang="fr-FR" noProof="0"/>
              <a:t>Troisième niveau</a:t>
            </a:r>
          </a:p>
          <a:p>
            <a:pPr marL="0" lvl="3" indent="0" rtl="0">
              <a:lnSpc>
                <a:spcPct val="150000"/>
              </a:lnSpc>
              <a:spcBef>
                <a:spcPts val="1000"/>
              </a:spcBef>
              <a:spcAft>
                <a:spcPts val="1200"/>
              </a:spcAft>
              <a:buNone/>
            </a:pPr>
            <a:r>
              <a:rPr lang="fr-FR" noProof="0"/>
              <a:t>Quatrième niveau</a:t>
            </a:r>
          </a:p>
          <a:p>
            <a:pPr marL="0" lvl="4" indent="0" rtl="0">
              <a:lnSpc>
                <a:spcPct val="150000"/>
              </a:lnSpc>
              <a:spcBef>
                <a:spcPts val="1000"/>
              </a:spcBef>
              <a:spcAft>
                <a:spcPts val="1200"/>
              </a:spcAft>
              <a:buNone/>
            </a:pPr>
            <a:r>
              <a:rPr lang="fr-FR" noProof="0"/>
              <a:t>Cinquième niveau</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fr-FR" sz="1800" noProof="0"/>
          </a:p>
        </p:txBody>
      </p:sp>
      <p:sp>
        <p:nvSpPr>
          <p:cNvPr id="2" name="Espace réservé du titre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fr-FR" noProof="0"/>
              <a:t>Modifiez le style du titre</a:t>
            </a:r>
          </a:p>
        </p:txBody>
      </p:sp>
      <p:sp>
        <p:nvSpPr>
          <p:cNvPr id="3" name="Espace réservé du texte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02CD4F2-526B-4131-B91B-856C46007FC5}" type="datetime1">
              <a:rPr lang="fr-FR" noProof="0" smtClean="0"/>
              <a:t>06/10/2020</a:t>
            </a:fld>
            <a:endParaRPr lang="fr-FR" noProof="0"/>
          </a:p>
        </p:txBody>
      </p:sp>
      <p:sp>
        <p:nvSpPr>
          <p:cNvPr id="5" name="Espace réservé du pied de page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fr-FR" noProof="0" smtClean="0"/>
              <a:pPr/>
              <a:t>‹N°›</a:t>
            </a:fld>
            <a:endParaRPr lang="fr-FR" noProof="0"/>
          </a:p>
        </p:txBody>
      </p:sp>
      <p:cxnSp>
        <p:nvCxnSpPr>
          <p:cNvPr id="8" name="Connecteur droit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hyperlink" Target="mailto:grossesroches@lamatanie.ca" TargetMode="External"/><Relationship Id="rId4" Type="http://schemas.openxmlformats.org/officeDocument/2006/relationships/hyperlink" Target="mailto:olivier.banville@lamatanie.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38200" y="813347"/>
            <a:ext cx="10515600" cy="2387600"/>
          </a:xfrm>
        </p:spPr>
        <p:txBody>
          <a:bodyPr rtlCol="0" anchor="ctr" anchorCtr="0">
            <a:normAutofit fontScale="90000"/>
          </a:bodyPr>
          <a:lstStyle/>
          <a:p>
            <a:pPr rtl="0"/>
            <a:r>
              <a:rPr lang="fr-CA" sz="4000" dirty="0">
                <a:solidFill>
                  <a:schemeClr val="bg1"/>
                </a:solidFill>
              </a:rPr>
              <a:t>Projet de règlement numéro 348 modifiant le règlement de construction </a:t>
            </a:r>
            <a:br>
              <a:rPr lang="fr-CA" sz="4000" dirty="0">
                <a:solidFill>
                  <a:schemeClr val="bg1"/>
                </a:solidFill>
              </a:rPr>
            </a:br>
            <a:r>
              <a:rPr lang="fr-CA" sz="4000" dirty="0">
                <a:solidFill>
                  <a:schemeClr val="bg1"/>
                </a:solidFill>
              </a:rPr>
              <a:t>Projet de règlement numéro 349 modifiant le règlement de zonage</a:t>
            </a:r>
          </a:p>
        </p:txBody>
      </p:sp>
      <p:sp>
        <p:nvSpPr>
          <p:cNvPr id="3" name="Sous-titre 2"/>
          <p:cNvSpPr>
            <a:spLocks noGrp="1"/>
          </p:cNvSpPr>
          <p:nvPr>
            <p:ph type="subTitle" idx="4294967295"/>
          </p:nvPr>
        </p:nvSpPr>
        <p:spPr>
          <a:xfrm>
            <a:off x="855620" y="3321034"/>
            <a:ext cx="9582736" cy="1137793"/>
          </a:xfrm>
        </p:spPr>
        <p:txBody>
          <a:bodyPr rtlCol="0">
            <a:normAutofit/>
          </a:bodyPr>
          <a:lstStyle/>
          <a:p>
            <a:pPr marL="0" indent="0" rtl="0">
              <a:buNone/>
            </a:pPr>
            <a:r>
              <a:rPr lang="fr-FR" sz="2400" dirty="0">
                <a:solidFill>
                  <a:schemeClr val="bg1"/>
                </a:solidFill>
                <a:latin typeface="+mj-lt"/>
              </a:rPr>
              <a:t>Présentation détaillée</a:t>
            </a:r>
          </a:p>
        </p:txBody>
      </p:sp>
      <p:pic>
        <p:nvPicPr>
          <p:cNvPr id="5" name="Image 4">
            <a:extLst>
              <a:ext uri="{FF2B5EF4-FFF2-40B4-BE49-F238E27FC236}">
                <a16:creationId xmlns:a16="http://schemas.microsoft.com/office/drawing/2014/main" xmlns="" id="{4013AC0C-C6DF-4D14-A025-56B2F267CE1E}"/>
              </a:ext>
            </a:extLst>
          </p:cNvPr>
          <p:cNvPicPr>
            <a:picLocks noChangeAspect="1"/>
          </p:cNvPicPr>
          <p:nvPr/>
        </p:nvPicPr>
        <p:blipFill>
          <a:blip r:embed="rId3"/>
          <a:stretch>
            <a:fillRect/>
          </a:stretch>
        </p:blipFill>
        <p:spPr>
          <a:xfrm>
            <a:off x="984827" y="4247477"/>
            <a:ext cx="1656773" cy="1702794"/>
          </a:xfrm>
          <a:prstGeom prst="rect">
            <a:avLst/>
          </a:prstGeom>
        </p:spPr>
      </p:pic>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4="http://schemas.microsoft.com/office/powerpoint/2010/main">
    <mc:Choice Requires="p14">
      <p:transition spd="slow" p14:dur="2000" advTm="19228"/>
    </mc:Choice>
    <mc:Fallback xmlns="">
      <p:transition spd="slow" advTm="192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671C764-568F-4429-85B4-898076B44D42}"/>
              </a:ext>
            </a:extLst>
          </p:cNvPr>
          <p:cNvSpPr>
            <a:spLocks noGrp="1"/>
          </p:cNvSpPr>
          <p:nvPr>
            <p:ph type="title"/>
          </p:nvPr>
        </p:nvSpPr>
        <p:spPr>
          <a:xfrm>
            <a:off x="521207" y="448056"/>
            <a:ext cx="9121557" cy="640080"/>
          </a:xfrm>
        </p:spPr>
        <p:txBody>
          <a:bodyPr/>
          <a:lstStyle/>
          <a:p>
            <a:r>
              <a:rPr lang="fr-FR" dirty="0"/>
              <a:t>Marge de recul avant</a:t>
            </a:r>
            <a:endParaRPr lang="fr-CA" dirty="0"/>
          </a:p>
        </p:txBody>
      </p:sp>
      <p:sp>
        <p:nvSpPr>
          <p:cNvPr id="4" name="Espace réservé du contenu 2">
            <a:extLst>
              <a:ext uri="{FF2B5EF4-FFF2-40B4-BE49-F238E27FC236}">
                <a16:creationId xmlns:a16="http://schemas.microsoft.com/office/drawing/2014/main" xmlns="" id="{ED4FE382-8DA0-46E1-96DD-F5AEBE6CFE1B}"/>
              </a:ext>
            </a:extLst>
          </p:cNvPr>
          <p:cNvSpPr>
            <a:spLocks noGrp="1"/>
          </p:cNvSpPr>
          <p:nvPr>
            <p:ph sz="quarter" idx="10"/>
          </p:nvPr>
        </p:nvSpPr>
        <p:spPr>
          <a:xfrm>
            <a:off x="539496" y="1435608"/>
            <a:ext cx="4416552" cy="3977640"/>
          </a:xfrm>
        </p:spPr>
        <p:txBody>
          <a:bodyPr>
            <a:normAutofit/>
          </a:bodyPr>
          <a:lstStyle/>
          <a:p>
            <a:r>
              <a:rPr lang="fr-FR" sz="1600" dirty="0"/>
              <a:t>La marge de recul avant de la zone 5-C à dominance commerciale et de service est abaissée de 6,0 m à 3,0 m</a:t>
            </a:r>
            <a:r>
              <a:rPr lang="fr-CA" sz="1600" dirty="0"/>
              <a:t>.</a:t>
            </a:r>
          </a:p>
          <a:p>
            <a:r>
              <a:rPr lang="fr-CA" sz="1600" dirty="0">
                <a:effectLst/>
                <a:latin typeface="Segoe UI (Corps)"/>
                <a:ea typeface="Times New Roman" panose="02020603050405020304" pitchFamily="18" charset="0"/>
                <a:cs typeface="Times New Roman" panose="02020603050405020304" pitchFamily="18" charset="0"/>
              </a:rPr>
              <a:t>La zone 5-C inclut essentiellement les terrains qui longent la rue Monseigneur-Ross à l’est de l’église et de l’ancienne école de Grosses-Roches.</a:t>
            </a:r>
            <a:endParaRPr lang="fr-CA" sz="1600" dirty="0">
              <a:latin typeface="Segoe UI (Corps)"/>
            </a:endParaRPr>
          </a:p>
        </p:txBody>
      </p:sp>
      <p:sp>
        <p:nvSpPr>
          <p:cNvPr id="3" name="Titre 1">
            <a:extLst>
              <a:ext uri="{FF2B5EF4-FFF2-40B4-BE49-F238E27FC236}">
                <a16:creationId xmlns:a16="http://schemas.microsoft.com/office/drawing/2014/main" xmlns="" id="{FFC2F691-32C6-4C65-BBBF-501EC694BD91}"/>
              </a:ext>
            </a:extLst>
          </p:cNvPr>
          <p:cNvSpPr txBox="1">
            <a:spLocks/>
          </p:cNvSpPr>
          <p:nvPr/>
        </p:nvSpPr>
        <p:spPr>
          <a:xfrm>
            <a:off x="5779331" y="727551"/>
            <a:ext cx="6013601" cy="3262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fr-CA" sz="1600" dirty="0"/>
              <a:t>Projet de règlement numéro 349 modifiant le règlement de zonage</a:t>
            </a:r>
          </a:p>
        </p:txBody>
      </p:sp>
      <p:pic>
        <p:nvPicPr>
          <p:cNvPr id="8" name="Image 7">
            <a:extLst>
              <a:ext uri="{FF2B5EF4-FFF2-40B4-BE49-F238E27FC236}">
                <a16:creationId xmlns:a16="http://schemas.microsoft.com/office/drawing/2014/main" xmlns="" id="{12B3AB4B-BF79-43B5-923E-2FEE99D861E9}"/>
              </a:ext>
            </a:extLst>
          </p:cNvPr>
          <p:cNvPicPr/>
          <p:nvPr/>
        </p:nvPicPr>
        <p:blipFill rotWithShape="1">
          <a:blip r:embed="rId2">
            <a:extLst>
              <a:ext uri="{28A0092B-C50C-407E-A947-70E740481C1C}">
                <a14:useLocalDpi xmlns:a14="http://schemas.microsoft.com/office/drawing/2010/main" val="0"/>
              </a:ext>
            </a:extLst>
          </a:blip>
          <a:srcRect l="21667" t="11359" r="15972" b="15061"/>
          <a:stretch/>
        </p:blipFill>
        <p:spPr bwMode="auto">
          <a:xfrm>
            <a:off x="4933083" y="1694221"/>
            <a:ext cx="6673447" cy="4429483"/>
          </a:xfrm>
          <a:prstGeom prst="rect">
            <a:avLst/>
          </a:prstGeom>
          <a:ln>
            <a:solidFill>
              <a:schemeClr val="accent1"/>
            </a:solidFill>
          </a:ln>
          <a:extLst>
            <a:ext uri="{53640926-AAD7-44D8-BBD7-CCE9431645EC}">
              <a14:shadowObscured xmlns:a14="http://schemas.microsoft.com/office/drawing/2010/main"/>
            </a:ext>
          </a:extLst>
        </p:spPr>
      </p:pic>
      <p:sp>
        <p:nvSpPr>
          <p:cNvPr id="6" name="Ellipse 5">
            <a:extLst>
              <a:ext uri="{FF2B5EF4-FFF2-40B4-BE49-F238E27FC236}">
                <a16:creationId xmlns:a16="http://schemas.microsoft.com/office/drawing/2014/main" xmlns="" id="{5E9A0096-C612-4100-A5A8-D823E58D43AB}"/>
              </a:ext>
            </a:extLst>
          </p:cNvPr>
          <p:cNvSpPr/>
          <p:nvPr/>
        </p:nvSpPr>
        <p:spPr>
          <a:xfrm>
            <a:off x="7856833" y="2941648"/>
            <a:ext cx="508000" cy="508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86791426"/>
      </p:ext>
    </p:extLst>
  </p:cSld>
  <p:clrMapOvr>
    <a:masterClrMapping/>
  </p:clrMapOvr>
  <mc:AlternateContent xmlns:mc="http://schemas.openxmlformats.org/markup-compatibility/2006" xmlns:p14="http://schemas.microsoft.com/office/powerpoint/2010/main">
    <mc:Choice Requires="p14">
      <p:transition spd="slow" p14:dur="2000" advTm="46289"/>
    </mc:Choice>
    <mc:Fallback xmlns="">
      <p:transition spd="slow" advTm="4628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AF29E7B-4D06-4B56-9341-B96C05C015EB}"/>
              </a:ext>
            </a:extLst>
          </p:cNvPr>
          <p:cNvSpPr>
            <a:spLocks noGrp="1"/>
          </p:cNvSpPr>
          <p:nvPr>
            <p:ph type="title"/>
          </p:nvPr>
        </p:nvSpPr>
        <p:spPr/>
        <p:txBody>
          <a:bodyPr/>
          <a:lstStyle/>
          <a:p>
            <a:r>
              <a:rPr lang="fr-FR" dirty="0"/>
              <a:t>Étapes à venir</a:t>
            </a:r>
            <a:endParaRPr lang="fr-CA" dirty="0"/>
          </a:p>
        </p:txBody>
      </p:sp>
      <p:sp>
        <p:nvSpPr>
          <p:cNvPr id="4" name="Espace réservé du contenu 6">
            <a:extLst>
              <a:ext uri="{FF2B5EF4-FFF2-40B4-BE49-F238E27FC236}">
                <a16:creationId xmlns:a16="http://schemas.microsoft.com/office/drawing/2014/main" xmlns="" id="{8F0CE79A-815E-468E-82D8-8A584A8A2AE4}"/>
              </a:ext>
            </a:extLst>
          </p:cNvPr>
          <p:cNvSpPr>
            <a:spLocks noGrp="1"/>
          </p:cNvSpPr>
          <p:nvPr>
            <p:ph sz="quarter" idx="10"/>
          </p:nvPr>
        </p:nvSpPr>
        <p:spPr>
          <a:xfrm>
            <a:off x="539496" y="1435608"/>
            <a:ext cx="5140869" cy="3028237"/>
          </a:xfrm>
        </p:spPr>
        <p:txBody>
          <a:bodyPr>
            <a:noAutofit/>
          </a:bodyPr>
          <a:lstStyle/>
          <a:p>
            <a:pPr marL="342900" indent="-342900">
              <a:buFont typeface="+mj-lt"/>
              <a:buAutoNum type="arabicParenR"/>
            </a:pPr>
            <a:r>
              <a:rPr lang="fr-CA" sz="1600" dirty="0"/>
              <a:t>Étude des commentaires reçus </a:t>
            </a:r>
          </a:p>
          <a:p>
            <a:pPr marL="342900" indent="-342900">
              <a:buFont typeface="+mj-lt"/>
              <a:buAutoNum type="arabicParenR"/>
            </a:pPr>
            <a:r>
              <a:rPr lang="fr-CA" sz="1600" dirty="0"/>
              <a:t>Adoption d’un deuxième projet avec ou sans modification le 2 novembre </a:t>
            </a:r>
          </a:p>
          <a:p>
            <a:pPr marL="342900" indent="-342900">
              <a:buFont typeface="+mj-lt"/>
              <a:buAutoNum type="arabicParenR"/>
            </a:pPr>
            <a:r>
              <a:rPr lang="fr-CA" sz="1600" dirty="0"/>
              <a:t>Processus d’approbation auprès des personnes habiles à voter (voir illustration)</a:t>
            </a:r>
          </a:p>
          <a:p>
            <a:pPr marL="342900" indent="-342900">
              <a:buFont typeface="+mj-lt"/>
              <a:buAutoNum type="arabicParenR"/>
            </a:pPr>
            <a:r>
              <a:rPr lang="fr-CA" sz="1600" dirty="0"/>
              <a:t>Entrée en vigueur en décembre ou janvier – un avis sera publié dans le bulletin municipal</a:t>
            </a:r>
          </a:p>
          <a:p>
            <a:r>
              <a:rPr lang="fr-CA" sz="1600" dirty="0"/>
              <a:t>La MRC devra délivrer un certificat de conformité à schéma d’aménagement.</a:t>
            </a:r>
          </a:p>
        </p:txBody>
      </p:sp>
      <p:pic>
        <p:nvPicPr>
          <p:cNvPr id="6" name="Image 5">
            <a:extLst>
              <a:ext uri="{FF2B5EF4-FFF2-40B4-BE49-F238E27FC236}">
                <a16:creationId xmlns:a16="http://schemas.microsoft.com/office/drawing/2014/main" xmlns="" id="{AC9CA221-C6C7-4FF4-9E1A-37474E2F073B}"/>
              </a:ext>
            </a:extLst>
          </p:cNvPr>
          <p:cNvPicPr>
            <a:picLocks noChangeAspect="1"/>
          </p:cNvPicPr>
          <p:nvPr/>
        </p:nvPicPr>
        <p:blipFill rotWithShape="1">
          <a:blip r:embed="rId2"/>
          <a:srcRect l="53409" t="20933" r="20076" b="4781"/>
          <a:stretch/>
        </p:blipFill>
        <p:spPr>
          <a:xfrm>
            <a:off x="6439519" y="1257014"/>
            <a:ext cx="3369499" cy="5310041"/>
          </a:xfrm>
          <a:prstGeom prst="rect">
            <a:avLst/>
          </a:prstGeom>
        </p:spPr>
      </p:pic>
      <p:sp>
        <p:nvSpPr>
          <p:cNvPr id="3" name="Titre 1">
            <a:extLst>
              <a:ext uri="{FF2B5EF4-FFF2-40B4-BE49-F238E27FC236}">
                <a16:creationId xmlns:a16="http://schemas.microsoft.com/office/drawing/2014/main" xmlns="" id="{F01AF41A-974F-4867-B5AD-D8F797AFA593}"/>
              </a:ext>
            </a:extLst>
          </p:cNvPr>
          <p:cNvSpPr txBox="1">
            <a:spLocks/>
          </p:cNvSpPr>
          <p:nvPr/>
        </p:nvSpPr>
        <p:spPr>
          <a:xfrm>
            <a:off x="5779331" y="727551"/>
            <a:ext cx="6013601" cy="3262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fr-CA" sz="1600" dirty="0"/>
              <a:t>Projet de règlement numéro 349 modifiant le règlement de zonage</a:t>
            </a:r>
          </a:p>
        </p:txBody>
      </p:sp>
    </p:spTree>
    <p:extLst>
      <p:ext uri="{BB962C8B-B14F-4D97-AF65-F5344CB8AC3E}">
        <p14:creationId xmlns:p14="http://schemas.microsoft.com/office/powerpoint/2010/main" val="3410032505"/>
      </p:ext>
    </p:extLst>
  </p:cSld>
  <p:clrMapOvr>
    <a:masterClrMapping/>
  </p:clrMapOvr>
  <mc:AlternateContent xmlns:mc="http://schemas.openxmlformats.org/markup-compatibility/2006" xmlns:p14="http://schemas.microsoft.com/office/powerpoint/2010/main">
    <mc:Choice Requires="p14">
      <p:transition spd="slow" p14:dur="2000" advTm="52960"/>
    </mc:Choice>
    <mc:Fallback xmlns="">
      <p:transition spd="slow" advTm="5296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AC1D5DE-98F6-4426-B3C7-DAF78A867629}"/>
              </a:ext>
            </a:extLst>
          </p:cNvPr>
          <p:cNvSpPr>
            <a:spLocks noGrp="1"/>
          </p:cNvSpPr>
          <p:nvPr>
            <p:ph type="title"/>
          </p:nvPr>
        </p:nvSpPr>
        <p:spPr>
          <a:xfrm>
            <a:off x="521207" y="448056"/>
            <a:ext cx="9121557" cy="640080"/>
          </a:xfrm>
        </p:spPr>
        <p:txBody>
          <a:bodyPr>
            <a:normAutofit/>
          </a:bodyPr>
          <a:lstStyle/>
          <a:p>
            <a:r>
              <a:rPr lang="fr-FR" dirty="0"/>
              <a:t>Disposition susceptible d’approbation référendaire </a:t>
            </a:r>
            <a:endParaRPr lang="fr-CA" dirty="0"/>
          </a:p>
        </p:txBody>
      </p:sp>
      <p:sp>
        <p:nvSpPr>
          <p:cNvPr id="3" name="Espace réservé du contenu 2">
            <a:extLst>
              <a:ext uri="{FF2B5EF4-FFF2-40B4-BE49-F238E27FC236}">
                <a16:creationId xmlns:a16="http://schemas.microsoft.com/office/drawing/2014/main" xmlns="" id="{A7440185-D2E0-468E-8F7B-0981C3AFFAA4}"/>
              </a:ext>
            </a:extLst>
          </p:cNvPr>
          <p:cNvSpPr>
            <a:spLocks noGrp="1"/>
          </p:cNvSpPr>
          <p:nvPr>
            <p:ph sz="quarter" idx="10"/>
          </p:nvPr>
        </p:nvSpPr>
        <p:spPr>
          <a:xfrm>
            <a:off x="539496" y="1435607"/>
            <a:ext cx="10934750" cy="4632683"/>
          </a:xfrm>
        </p:spPr>
        <p:txBody>
          <a:bodyPr>
            <a:normAutofit/>
          </a:bodyPr>
          <a:lstStyle/>
          <a:p>
            <a:pPr algn="just">
              <a:lnSpc>
                <a:spcPct val="115000"/>
              </a:lnSpc>
              <a:spcAft>
                <a:spcPts val="1000"/>
              </a:spcAft>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Par le cumul de leur effet, certaines disposition touchent l’ensemble du territoire municipal. Ces dispositions susceptibles d’approbation référendaire ont pour objet : </a:t>
            </a:r>
          </a:p>
          <a:p>
            <a:pPr marL="717550" indent="-363538" algn="just" defTabSz="717550">
              <a:lnSpc>
                <a:spcPct val="115000"/>
              </a:lnSpc>
              <a:spcAft>
                <a:spcPts val="1000"/>
              </a:spcAft>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	L’autorisation des serres temporaires du 15 mai ou 15 novembre et leur encadrement (implantation et dimension) pour les terrains où s’exerce un usage principal du groupe résidentiel ou des services municipaux ;</a:t>
            </a:r>
          </a:p>
          <a:p>
            <a:pPr marL="717550" indent="-363538" algn="just" defTabSz="717550">
              <a:lnSpc>
                <a:spcPct val="115000"/>
              </a:lnSpc>
              <a:spcAft>
                <a:spcPts val="1000"/>
              </a:spcAft>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	L’autorisation des tuyaux de descente pluviale dans la marge de recul avant.</a:t>
            </a:r>
          </a:p>
          <a:p>
            <a:pPr algn="just">
              <a:lnSpc>
                <a:spcPct val="115000"/>
              </a:lnSpc>
              <a:spcAft>
                <a:spcPts val="1000"/>
              </a:spcAft>
            </a:pP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Une autre disposition touche une zone précise, la zone 5-C, afin de réduire la marge de recul avant applicable de 6,0 m à 3,0 m. Une demande peut provenir de la zone 5-C ou des zones contiguës. </a:t>
            </a:r>
          </a:p>
          <a:p>
            <a:pPr algn="just">
              <a:lnSpc>
                <a:spcPct val="115000"/>
              </a:lnSpc>
              <a:spcAft>
                <a:spcPts val="1000"/>
              </a:spcAft>
            </a:pP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itre 1">
            <a:extLst>
              <a:ext uri="{FF2B5EF4-FFF2-40B4-BE49-F238E27FC236}">
                <a16:creationId xmlns:a16="http://schemas.microsoft.com/office/drawing/2014/main" xmlns="" id="{A277AD19-C15B-45EE-8411-84AFCEBE7898}"/>
              </a:ext>
            </a:extLst>
          </p:cNvPr>
          <p:cNvSpPr txBox="1">
            <a:spLocks/>
          </p:cNvSpPr>
          <p:nvPr/>
        </p:nvSpPr>
        <p:spPr>
          <a:xfrm>
            <a:off x="8485239" y="727551"/>
            <a:ext cx="3307693" cy="3262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fr-CA" sz="1600" dirty="0"/>
              <a:t>Projet de règlement numéro 349 modifiant le règlement de zonage</a:t>
            </a:r>
          </a:p>
        </p:txBody>
      </p:sp>
    </p:spTree>
    <p:extLst>
      <p:ext uri="{BB962C8B-B14F-4D97-AF65-F5344CB8AC3E}">
        <p14:creationId xmlns:p14="http://schemas.microsoft.com/office/powerpoint/2010/main" val="2256362144"/>
      </p:ext>
    </p:extLst>
  </p:cSld>
  <p:clrMapOvr>
    <a:masterClrMapping/>
  </p:clrMapOvr>
  <mc:AlternateContent xmlns:mc="http://schemas.openxmlformats.org/markup-compatibility/2006" xmlns:p14="http://schemas.microsoft.com/office/powerpoint/2010/main">
    <mc:Choice Requires="p14">
      <p:transition spd="slow" p14:dur="2000" advTm="26961"/>
    </mc:Choice>
    <mc:Fallback xmlns="">
      <p:transition spd="slow" advTm="2696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AC1D5DE-98F6-4426-B3C7-DAF78A867629}"/>
              </a:ext>
            </a:extLst>
          </p:cNvPr>
          <p:cNvSpPr>
            <a:spLocks noGrp="1"/>
          </p:cNvSpPr>
          <p:nvPr>
            <p:ph type="title"/>
          </p:nvPr>
        </p:nvSpPr>
        <p:spPr>
          <a:xfrm>
            <a:off x="521207" y="448056"/>
            <a:ext cx="9121557" cy="640080"/>
          </a:xfrm>
        </p:spPr>
        <p:txBody>
          <a:bodyPr>
            <a:normAutofit/>
          </a:bodyPr>
          <a:lstStyle/>
          <a:p>
            <a:r>
              <a:rPr lang="fr-FR" dirty="0"/>
              <a:t>Demandes d’approbation référendaire – validité  </a:t>
            </a:r>
            <a:endParaRPr lang="fr-CA" dirty="0"/>
          </a:p>
        </p:txBody>
      </p:sp>
      <p:sp>
        <p:nvSpPr>
          <p:cNvPr id="3" name="Espace réservé du contenu 2">
            <a:extLst>
              <a:ext uri="{FF2B5EF4-FFF2-40B4-BE49-F238E27FC236}">
                <a16:creationId xmlns:a16="http://schemas.microsoft.com/office/drawing/2014/main" xmlns="" id="{A7440185-D2E0-468E-8F7B-0981C3AFFAA4}"/>
              </a:ext>
            </a:extLst>
          </p:cNvPr>
          <p:cNvSpPr>
            <a:spLocks noGrp="1"/>
          </p:cNvSpPr>
          <p:nvPr>
            <p:ph sz="quarter" idx="10"/>
          </p:nvPr>
        </p:nvSpPr>
        <p:spPr>
          <a:xfrm>
            <a:off x="539495" y="1435607"/>
            <a:ext cx="11092065" cy="4632683"/>
          </a:xfrm>
        </p:spPr>
        <p:txBody>
          <a:bodyPr>
            <a:normAutofit/>
          </a:bodyPr>
          <a:lstStyle/>
          <a:p>
            <a:pPr algn="just">
              <a:lnSpc>
                <a:spcPct val="115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Pour être valide, toute demande doit :</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Indiquer clairement la disposition qui en fait l'objet et la zone d'où elle provient ; et le cas échéant, mentionner la zone à l'égard de laquelle la demande est faite ;</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Être reçue au bureau de la municipalité au plus tard le huitiè</a:t>
            </a:r>
            <a:r>
              <a:rPr lang="fr-FR" sz="1800" dirty="0">
                <a:latin typeface="Calibri" panose="020F0502020204030204" pitchFamily="34" charset="0"/>
                <a:ea typeface="Times New Roman" panose="02020603050405020304" pitchFamily="18" charset="0"/>
                <a:cs typeface="Times New Roman" panose="02020603050405020304" pitchFamily="18" charset="0"/>
              </a:rPr>
              <a:t>me jour suivant la publication de l’avis</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Être signée par au moins 12 personnes intéressées de la zone d'où elle provient ou par au moins la majorité d'entre elles si le nombre de personnes intéressées dans la zone n'excède pas 21. </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itre 1">
            <a:extLst>
              <a:ext uri="{FF2B5EF4-FFF2-40B4-BE49-F238E27FC236}">
                <a16:creationId xmlns:a16="http://schemas.microsoft.com/office/drawing/2014/main" xmlns="" id="{A277AD19-C15B-45EE-8411-84AFCEBE7898}"/>
              </a:ext>
            </a:extLst>
          </p:cNvPr>
          <p:cNvSpPr txBox="1">
            <a:spLocks/>
          </p:cNvSpPr>
          <p:nvPr/>
        </p:nvSpPr>
        <p:spPr>
          <a:xfrm>
            <a:off x="8485239" y="727551"/>
            <a:ext cx="3307693" cy="3262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fr-CA" sz="1600" dirty="0"/>
              <a:t>Projet de règlement numéro 349 modifiant le règlement de zonage</a:t>
            </a:r>
          </a:p>
        </p:txBody>
      </p:sp>
    </p:spTree>
    <p:extLst>
      <p:ext uri="{BB962C8B-B14F-4D97-AF65-F5344CB8AC3E}">
        <p14:creationId xmlns:p14="http://schemas.microsoft.com/office/powerpoint/2010/main" val="2701139710"/>
      </p:ext>
    </p:extLst>
  </p:cSld>
  <p:clrMapOvr>
    <a:masterClrMapping/>
  </p:clrMapOvr>
  <mc:AlternateContent xmlns:mc="http://schemas.openxmlformats.org/markup-compatibility/2006" xmlns:p14="http://schemas.microsoft.com/office/powerpoint/2010/main">
    <mc:Choice Requires="p14">
      <p:transition spd="slow" p14:dur="2000" advTm="26961"/>
    </mc:Choice>
    <mc:Fallback xmlns="">
      <p:transition spd="slow" advTm="2696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AC1D5DE-98F6-4426-B3C7-DAF78A867629}"/>
              </a:ext>
            </a:extLst>
          </p:cNvPr>
          <p:cNvSpPr>
            <a:spLocks noGrp="1"/>
          </p:cNvSpPr>
          <p:nvPr>
            <p:ph type="title"/>
          </p:nvPr>
        </p:nvSpPr>
        <p:spPr>
          <a:xfrm>
            <a:off x="521207" y="448056"/>
            <a:ext cx="7809993" cy="640080"/>
          </a:xfrm>
        </p:spPr>
        <p:txBody>
          <a:bodyPr>
            <a:normAutofit/>
          </a:bodyPr>
          <a:lstStyle/>
          <a:p>
            <a:r>
              <a:rPr lang="fr-FR" dirty="0"/>
              <a:t>Personnes habiles à voter</a:t>
            </a:r>
            <a:endParaRPr lang="fr-CA" dirty="0"/>
          </a:p>
        </p:txBody>
      </p:sp>
      <p:sp>
        <p:nvSpPr>
          <p:cNvPr id="3" name="Espace réservé du contenu 2">
            <a:extLst>
              <a:ext uri="{FF2B5EF4-FFF2-40B4-BE49-F238E27FC236}">
                <a16:creationId xmlns:a16="http://schemas.microsoft.com/office/drawing/2014/main" xmlns="" id="{A7440185-D2E0-468E-8F7B-0981C3AFFAA4}"/>
              </a:ext>
            </a:extLst>
          </p:cNvPr>
          <p:cNvSpPr>
            <a:spLocks noGrp="1"/>
          </p:cNvSpPr>
          <p:nvPr>
            <p:ph sz="quarter" idx="10"/>
          </p:nvPr>
        </p:nvSpPr>
        <p:spPr>
          <a:xfrm>
            <a:off x="539495" y="1435607"/>
            <a:ext cx="11092065" cy="4632683"/>
          </a:xfrm>
        </p:spPr>
        <p:txBody>
          <a:bodyPr>
            <a:normAutofit/>
          </a:bodyPr>
          <a:lstStyle/>
          <a:p>
            <a:pPr lvl="0" algn="just">
              <a:lnSpc>
                <a:spcPct val="107000"/>
              </a:lnSpc>
              <a:spcBef>
                <a:spcPts val="0"/>
              </a:spcBef>
              <a:spcAft>
                <a:spcPts val="0"/>
              </a:spcAft>
            </a:pPr>
            <a:r>
              <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 une personne intéressée toute personne qui n'est frappée d'aucune incapacité de voter et qui remplit les conditions suivantes le 2 novembre 2020:</a:t>
            </a:r>
          </a:p>
          <a:p>
            <a:pPr lvl="0" algn="just">
              <a:lnSpc>
                <a:spcPct val="107000"/>
              </a:lnSpc>
              <a:spcBef>
                <a:spcPts val="0"/>
              </a:spcBef>
              <a:spcAft>
                <a:spcPts val="0"/>
              </a:spcAft>
            </a:pPr>
            <a:endPar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0"/>
              </a:spcBef>
              <a:spcAft>
                <a:spcPts val="0"/>
              </a:spcAft>
              <a:buFont typeface="Symbol" panose="05050102010706020507" pitchFamily="18" charset="2"/>
              <a:buChar char=""/>
            </a:pPr>
            <a:r>
              <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être majeure, de citoyenneté canadienne et ne pas être en curatelle;</a:t>
            </a:r>
          </a:p>
          <a:p>
            <a:pPr marL="342900" lvl="0" indent="-342900" algn="just">
              <a:lnSpc>
                <a:spcPct val="107000"/>
              </a:lnSpc>
              <a:spcBef>
                <a:spcPts val="0"/>
              </a:spcBef>
              <a:spcAft>
                <a:spcPts val="0"/>
              </a:spcAft>
              <a:buFont typeface="Symbol" panose="05050102010706020507" pitchFamily="18" charset="2"/>
              <a:buChar char=""/>
            </a:pPr>
            <a:r>
              <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être domiciliée, propriétaire d'un immeuble ou occupant d'un lieu d'affaires dans une zone d'où peut provenir une demande.</a:t>
            </a:r>
          </a:p>
          <a:p>
            <a:pPr marL="342900" lvl="0" indent="-342900" algn="just">
              <a:lnSpc>
                <a:spcPct val="107000"/>
              </a:lnSpc>
              <a:spcBef>
                <a:spcPts val="0"/>
              </a:spcBef>
              <a:spcAft>
                <a:spcPts val="0"/>
              </a:spcAft>
              <a:buFont typeface="Symbol" panose="05050102010706020507" pitchFamily="18" charset="2"/>
              <a:buChar char=""/>
            </a:pPr>
            <a:r>
              <a:rPr lang="fr-CA"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 supplémentaire aux copropriétaires indivis d'un immeuble et aux cooccupants d'un lieu d'affaires:</a:t>
            </a:r>
            <a:r>
              <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être désigné, au moyen d'une procuration signée par la majorité des copropriétaires ou cooccupants, comme celui qui a le droit de signer la demande en leur nom.</a:t>
            </a:r>
          </a:p>
          <a:p>
            <a:pPr marL="342900" lvl="0" indent="-342900" algn="just">
              <a:lnSpc>
                <a:spcPct val="107000"/>
              </a:lnSpc>
              <a:spcBef>
                <a:spcPts val="0"/>
              </a:spcBef>
              <a:spcAft>
                <a:spcPts val="0"/>
              </a:spcAft>
              <a:buFont typeface="Symbol" panose="05050102010706020507" pitchFamily="18" charset="2"/>
              <a:buChar char=""/>
            </a:pPr>
            <a:r>
              <a:rPr lang="fr-CA" sz="1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Condition d'exercice du droit de signer une demande par une personne morale</a:t>
            </a:r>
            <a:r>
              <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toute personne morale doit désigner parmi ses membres, administrateurs et employés, par résolution, une personne qui, le 2 novembre 2020, est majeure et de citoyenneté canadienne et qui n'est pas en curatelle.</a:t>
            </a:r>
          </a:p>
          <a:p>
            <a:pPr lvl="0" algn="just">
              <a:lnSpc>
                <a:spcPct val="107000"/>
              </a:lnSpc>
              <a:spcBef>
                <a:spcPts val="0"/>
              </a:spcBef>
              <a:spcAft>
                <a:spcPts val="0"/>
              </a:spcAft>
            </a:pPr>
            <a:endParaRPr lang="fr-CA"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spcAft>
                <a:spcPts val="0"/>
              </a:spcAft>
            </a:pPr>
            <a:r>
              <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est également possible de se renseigner au bureau de la municipalité (122, rue de la Mer), aux heures normales d’ouverture.</a:t>
            </a:r>
          </a:p>
        </p:txBody>
      </p:sp>
      <p:sp>
        <p:nvSpPr>
          <p:cNvPr id="5" name="Titre 1">
            <a:extLst>
              <a:ext uri="{FF2B5EF4-FFF2-40B4-BE49-F238E27FC236}">
                <a16:creationId xmlns:a16="http://schemas.microsoft.com/office/drawing/2014/main" xmlns="" id="{D6F27736-A66D-46B5-9D8D-A02BCB2E2867}"/>
              </a:ext>
            </a:extLst>
          </p:cNvPr>
          <p:cNvSpPr txBox="1">
            <a:spLocks/>
          </p:cNvSpPr>
          <p:nvPr/>
        </p:nvSpPr>
        <p:spPr>
          <a:xfrm>
            <a:off x="5779331" y="727551"/>
            <a:ext cx="6013601" cy="3262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fr-CA" sz="1600" dirty="0"/>
              <a:t>Projet de règlement numéro 349 modifiant le règlement de zonage</a:t>
            </a:r>
          </a:p>
        </p:txBody>
      </p:sp>
    </p:spTree>
    <p:extLst>
      <p:ext uri="{BB962C8B-B14F-4D97-AF65-F5344CB8AC3E}">
        <p14:creationId xmlns:p14="http://schemas.microsoft.com/office/powerpoint/2010/main" val="2494652525"/>
      </p:ext>
    </p:extLst>
  </p:cSld>
  <p:clrMapOvr>
    <a:masterClrMapping/>
  </p:clrMapOvr>
  <mc:AlternateContent xmlns:mc="http://schemas.openxmlformats.org/markup-compatibility/2006" xmlns:p14="http://schemas.microsoft.com/office/powerpoint/2010/main">
    <mc:Choice Requires="p14">
      <p:transition spd="slow" p14:dur="2000" advTm="26961"/>
    </mc:Choice>
    <mc:Fallback xmlns="">
      <p:transition spd="slow" advTm="2696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521208" y="1536192"/>
            <a:ext cx="9990038" cy="640080"/>
          </a:xfrm>
        </p:spPr>
        <p:txBody>
          <a:bodyPr rtlCol="0">
            <a:normAutofit/>
          </a:bodyPr>
          <a:lstStyle/>
          <a:p>
            <a:pPr rtl="0"/>
            <a:r>
              <a:rPr lang="fr-FR" dirty="0">
                <a:latin typeface="Segoe UI Light" panose="020B0502040204020203" pitchFamily="34" charset="0"/>
                <a:cs typeface="Segoe UI Light" panose="020B0502040204020203" pitchFamily="34" charset="0"/>
              </a:rPr>
              <a:t>Vous avez des questions sur la présentation ?</a:t>
            </a:r>
          </a:p>
        </p:txBody>
      </p:sp>
      <p:sp>
        <p:nvSpPr>
          <p:cNvPr id="5" name="Espace réservé du contenu 4"/>
          <p:cNvSpPr>
            <a:spLocks noGrp="1"/>
          </p:cNvSpPr>
          <p:nvPr>
            <p:ph sz="half" idx="4294967295"/>
          </p:nvPr>
        </p:nvSpPr>
        <p:spPr>
          <a:xfrm>
            <a:off x="541611" y="2614427"/>
            <a:ext cx="6704763" cy="3978275"/>
          </a:xfrm>
        </p:spPr>
        <p:txBody>
          <a:bodyPr rtlCol="0">
            <a:normAutofit/>
          </a:bodyPr>
          <a:lstStyle/>
          <a:p>
            <a:pPr marL="0" indent="0" rtl="0">
              <a:lnSpc>
                <a:spcPts val="3600"/>
              </a:lnSpc>
              <a:spcBef>
                <a:spcPts val="0"/>
              </a:spcBef>
              <a:spcAft>
                <a:spcPts val="0"/>
              </a:spcAft>
              <a:buNone/>
            </a:pPr>
            <a:r>
              <a:rPr lang="fr-FR" sz="2000" dirty="0">
                <a:latin typeface="Segoe UI Light" panose="020B0502040204020203" pitchFamily="34" charset="0"/>
                <a:cs typeface="Segoe UI Light" panose="020B0502040204020203" pitchFamily="34" charset="0"/>
              </a:rPr>
              <a:t>Vous pouvez nous les transmettre à l’adresse</a:t>
            </a:r>
          </a:p>
          <a:p>
            <a:pPr marL="0" indent="0" rtl="0">
              <a:lnSpc>
                <a:spcPts val="3600"/>
              </a:lnSpc>
              <a:spcBef>
                <a:spcPts val="0"/>
              </a:spcBef>
              <a:spcAft>
                <a:spcPts val="0"/>
              </a:spcAft>
              <a:buNone/>
            </a:pPr>
            <a:endParaRPr lang="fr-FR" sz="2000" dirty="0">
              <a:latin typeface="Segoe UI Light" panose="020B0502040204020203" pitchFamily="34" charset="0"/>
              <a:cs typeface="Segoe UI Light" panose="020B0502040204020203" pitchFamily="34" charset="0"/>
            </a:endParaRPr>
          </a:p>
          <a:p>
            <a:pPr marL="0" indent="0" rtl="0">
              <a:lnSpc>
                <a:spcPts val="3600"/>
              </a:lnSpc>
              <a:spcBef>
                <a:spcPts val="0"/>
              </a:spcBef>
              <a:spcAft>
                <a:spcPts val="0"/>
              </a:spcAft>
              <a:buNone/>
            </a:pPr>
            <a:r>
              <a:rPr lang="fr-FR" sz="2000" dirty="0">
                <a:latin typeface="Segoe UI Light" panose="020B0502040204020203" pitchFamily="34" charset="0"/>
                <a:cs typeface="Segoe UI Light" panose="020B0502040204020203" pitchFamily="34" charset="0"/>
              </a:rPr>
              <a:t>Transmettez-nous vos commentaires par écrit</a:t>
            </a:r>
          </a:p>
          <a:p>
            <a:pPr marL="0" indent="0" rtl="0">
              <a:lnSpc>
                <a:spcPts val="3600"/>
              </a:lnSpc>
              <a:spcBef>
                <a:spcPts val="0"/>
              </a:spcBef>
              <a:spcAft>
                <a:spcPts val="0"/>
              </a:spcAft>
              <a:buNone/>
            </a:pPr>
            <a:r>
              <a:rPr lang="fr-FR" sz="2000" dirty="0">
                <a:latin typeface="Segoe UI Light" panose="020B0502040204020203" pitchFamily="34" charset="0"/>
                <a:cs typeface="Segoe UI Light" panose="020B0502040204020203" pitchFamily="34" charset="0"/>
              </a:rPr>
              <a:t>par courriel d’ici le 30 octobre</a:t>
            </a:r>
          </a:p>
          <a:p>
            <a:pPr marL="0" indent="0" rtl="0">
              <a:lnSpc>
                <a:spcPts val="3600"/>
              </a:lnSpc>
              <a:spcBef>
                <a:spcPts val="0"/>
              </a:spcBef>
              <a:spcAft>
                <a:spcPts val="0"/>
              </a:spcAft>
              <a:buNone/>
            </a:pPr>
            <a:endParaRPr lang="fr-FR" sz="2000" dirty="0">
              <a:latin typeface="Segoe UI Light" panose="020B0502040204020203" pitchFamily="34" charset="0"/>
              <a:cs typeface="Segoe UI Light" panose="020B0502040204020203" pitchFamily="34" charset="0"/>
            </a:endParaRPr>
          </a:p>
          <a:p>
            <a:pPr marL="0" indent="0" rtl="0">
              <a:lnSpc>
                <a:spcPts val="3600"/>
              </a:lnSpc>
              <a:spcBef>
                <a:spcPts val="0"/>
              </a:spcBef>
              <a:spcAft>
                <a:spcPts val="0"/>
              </a:spcAft>
              <a:buNone/>
            </a:pPr>
            <a:r>
              <a:rPr lang="fr-FR" sz="2000" dirty="0">
                <a:latin typeface="Segoe UI Light" panose="020B0502040204020203" pitchFamily="34" charset="0"/>
                <a:cs typeface="Segoe UI Light" panose="020B0502040204020203" pitchFamily="34" charset="0"/>
              </a:rPr>
              <a:t>ou par la poste : </a:t>
            </a:r>
          </a:p>
          <a:p>
            <a:pPr marL="0" indent="0" rtl="0">
              <a:lnSpc>
                <a:spcPts val="3600"/>
              </a:lnSpc>
              <a:spcAft>
                <a:spcPts val="0"/>
              </a:spcAft>
              <a:buNone/>
            </a:pPr>
            <a:endParaRPr lang="fr-FR" sz="2000" dirty="0">
              <a:latin typeface="Segoe UI Light" panose="020B0502040204020203" pitchFamily="34" charset="0"/>
              <a:cs typeface="Segoe UI Light" panose="020B0502040204020203" pitchFamily="34" charset="0"/>
            </a:endParaRPr>
          </a:p>
        </p:txBody>
      </p:sp>
      <p:pic>
        <p:nvPicPr>
          <p:cNvPr id="8" name="Image 7" descr="Flèche vers la droite avec lien hypertexte vers le blog de l’équipe PowerPoint. Sélectionnez l’image pour consulter le blog de l’équipe PowerPoin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523" y="2605284"/>
            <a:ext cx="661940" cy="661940"/>
          </a:xfrm>
          <a:prstGeom prst="rect">
            <a:avLst/>
          </a:prstGeom>
        </p:spPr>
      </p:pic>
      <p:sp>
        <p:nvSpPr>
          <p:cNvPr id="12" name="Espace réservé du contenu 4">
            <a:extLst>
              <a:ext uri="{FF2B5EF4-FFF2-40B4-BE49-F238E27FC236}">
                <a16:creationId xmlns:a16="http://schemas.microsoft.com/office/drawing/2014/main" xmlns="" id="{B3BF3A7B-5954-4945-A1E3-39348A3A7BB9}"/>
              </a:ext>
            </a:extLst>
          </p:cNvPr>
          <p:cNvSpPr txBox="1">
            <a:spLocks/>
          </p:cNvSpPr>
          <p:nvPr/>
        </p:nvSpPr>
        <p:spPr>
          <a:xfrm>
            <a:off x="7065315" y="2605284"/>
            <a:ext cx="6704763" cy="397827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ts val="3600"/>
              </a:lnSpc>
              <a:spcBef>
                <a:spcPts val="0"/>
              </a:spcBef>
              <a:spcAft>
                <a:spcPts val="0"/>
              </a:spcAft>
            </a:pPr>
            <a:r>
              <a:rPr lang="fr-FR" sz="2000" dirty="0">
                <a:latin typeface="Segoe UI Light" panose="020B0502040204020203" pitchFamily="34" charset="0"/>
                <a:cs typeface="Segoe UI Light" panose="020B0502040204020203" pitchFamily="34" charset="0"/>
                <a:hlinkClick r:id="rId4"/>
              </a:rPr>
              <a:t>olivier.banville@lamatanie.ca</a:t>
            </a:r>
            <a:endParaRPr lang="fr-FR" sz="2000" dirty="0">
              <a:latin typeface="Segoe UI Light" panose="020B0502040204020203" pitchFamily="34" charset="0"/>
              <a:cs typeface="Segoe UI Light" panose="020B0502040204020203" pitchFamily="34" charset="0"/>
            </a:endParaRPr>
          </a:p>
          <a:p>
            <a:pPr>
              <a:lnSpc>
                <a:spcPts val="3600"/>
              </a:lnSpc>
              <a:spcBef>
                <a:spcPts val="0"/>
              </a:spcBef>
              <a:spcAft>
                <a:spcPts val="0"/>
              </a:spcAft>
            </a:pPr>
            <a:endParaRPr lang="fr-FR" sz="2000" dirty="0">
              <a:latin typeface="Segoe UI Light" panose="020B0502040204020203" pitchFamily="34" charset="0"/>
              <a:cs typeface="Segoe UI Light" panose="020B0502040204020203" pitchFamily="34" charset="0"/>
            </a:endParaRPr>
          </a:p>
          <a:p>
            <a:pPr>
              <a:lnSpc>
                <a:spcPts val="3600"/>
              </a:lnSpc>
              <a:spcAft>
                <a:spcPts val="0"/>
              </a:spcAft>
            </a:pPr>
            <a:r>
              <a:rPr lang="fr-FR" sz="2000" dirty="0">
                <a:latin typeface="Segoe UI Light" panose="020B0502040204020203" pitchFamily="34" charset="0"/>
                <a:cs typeface="Segoe UI Light" panose="020B0502040204020203" pitchFamily="34" charset="0"/>
                <a:hlinkClick r:id="rId5"/>
              </a:rPr>
              <a:t>grossesroches@lamatanie.ca</a:t>
            </a:r>
            <a:r>
              <a:rPr lang="fr-FR" sz="2000" dirty="0">
                <a:latin typeface="Segoe UI Light" panose="020B0502040204020203" pitchFamily="34" charset="0"/>
                <a:cs typeface="Segoe UI Light" panose="020B0502040204020203" pitchFamily="34" charset="0"/>
              </a:rPr>
              <a:t>   </a:t>
            </a:r>
          </a:p>
        </p:txBody>
      </p:sp>
      <p:pic>
        <p:nvPicPr>
          <p:cNvPr id="14" name="Image 13" descr="Flèche vers la droite avec lien hypertexte vers le blog de l’équipe PowerPoint. Sélectionnez l’image pour consulter le blog de l’équipe PowerPoint ">
            <a:extLst>
              <a:ext uri="{FF2B5EF4-FFF2-40B4-BE49-F238E27FC236}">
                <a16:creationId xmlns:a16="http://schemas.microsoft.com/office/drawing/2014/main" xmlns="" id="{9F6585B1-1CAF-4C69-8882-5461C1F27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523" y="3693778"/>
            <a:ext cx="661940" cy="661940"/>
          </a:xfrm>
          <a:prstGeom prst="rect">
            <a:avLst/>
          </a:prstGeom>
        </p:spPr>
      </p:pic>
      <p:sp>
        <p:nvSpPr>
          <p:cNvPr id="3" name="ZoneTexte 2">
            <a:extLst>
              <a:ext uri="{FF2B5EF4-FFF2-40B4-BE49-F238E27FC236}">
                <a16:creationId xmlns:a16="http://schemas.microsoft.com/office/drawing/2014/main" xmlns="" id="{6CD3B083-0B96-4505-8E32-B35680B3FE63}"/>
              </a:ext>
            </a:extLst>
          </p:cNvPr>
          <p:cNvSpPr txBox="1"/>
          <p:nvPr/>
        </p:nvSpPr>
        <p:spPr>
          <a:xfrm>
            <a:off x="4372033" y="4699817"/>
            <a:ext cx="3746090" cy="1754326"/>
          </a:xfrm>
          <a:prstGeom prst="rect">
            <a:avLst/>
          </a:prstGeom>
          <a:noFill/>
        </p:spPr>
        <p:txBody>
          <a:bodyPr wrap="square" rtlCol="0">
            <a:spAutoFit/>
          </a:bodyPr>
          <a:lstStyle/>
          <a:p>
            <a:pPr algn="ctr"/>
            <a:endParaRPr lang="fr-CA" dirty="0">
              <a:solidFill>
                <a:srgbClr val="C00000"/>
              </a:solidFill>
            </a:endParaRPr>
          </a:p>
          <a:p>
            <a:pPr algn="ctr"/>
            <a:r>
              <a:rPr lang="fr-CA" dirty="0">
                <a:solidFill>
                  <a:srgbClr val="C00000"/>
                </a:solidFill>
              </a:rPr>
              <a:t>Municipalité de Grosses-Roches</a:t>
            </a:r>
          </a:p>
          <a:p>
            <a:pPr algn="ctr"/>
            <a:r>
              <a:rPr lang="fr-CA" dirty="0">
                <a:solidFill>
                  <a:srgbClr val="C00000"/>
                </a:solidFill>
              </a:rPr>
              <a:t>Consultation écrite sur les règlements 348 et 349</a:t>
            </a:r>
          </a:p>
          <a:p>
            <a:pPr algn="ctr"/>
            <a:r>
              <a:rPr lang="fr-CA" dirty="0">
                <a:solidFill>
                  <a:srgbClr val="C00000"/>
                </a:solidFill>
              </a:rPr>
              <a:t>C.P.69</a:t>
            </a:r>
          </a:p>
          <a:p>
            <a:pPr algn="ctr"/>
            <a:r>
              <a:rPr lang="fr-CA" dirty="0">
                <a:solidFill>
                  <a:srgbClr val="C00000"/>
                </a:solidFill>
              </a:rPr>
              <a:t>Grosses-Roches (Québec) G0J 1K0</a:t>
            </a:r>
          </a:p>
        </p:txBody>
      </p:sp>
      <p:pic>
        <p:nvPicPr>
          <p:cNvPr id="2" name="Image 1">
            <a:extLst>
              <a:ext uri="{FF2B5EF4-FFF2-40B4-BE49-F238E27FC236}">
                <a16:creationId xmlns:a16="http://schemas.microsoft.com/office/drawing/2014/main" xmlns="" id="{7BFB2F04-A6C4-4D3C-9727-D602061A93EB}"/>
              </a:ext>
            </a:extLst>
          </p:cNvPr>
          <p:cNvPicPr>
            <a:picLocks noChangeAspect="1"/>
          </p:cNvPicPr>
          <p:nvPr/>
        </p:nvPicPr>
        <p:blipFill>
          <a:blip r:embed="rId6"/>
          <a:stretch>
            <a:fillRect/>
          </a:stretch>
        </p:blipFill>
        <p:spPr>
          <a:xfrm>
            <a:off x="9993616" y="4699817"/>
            <a:ext cx="1656773" cy="1702794"/>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49130">
        <p15:prstTrans prst="drape"/>
      </p:transition>
    </mc:Choice>
    <mc:Fallback>
      <p:transition spd="slow" advTm="49130">
        <p:fade/>
      </p:transition>
    </mc:Fallback>
  </mc:AlternateContent>
  <p:extLst>
    <p:ext uri="{3A86A75C-4F4B-4683-9AE1-C65F6400EC91}">
      <p14:laserTraceLst xmlns:p14="http://schemas.microsoft.com/office/powerpoint/2010/main">
        <p14:tracePtLst>
          <p14:tracePt t="45959" x="7543800" y="1543050"/>
          <p14:tracePt t="45993" x="3556000" y="825500"/>
          <p14:tracePt t="46018" x="1568450" y="533400"/>
          <p14:tracePt t="46048" x="520700" y="381000"/>
          <p14:tracePt t="46081" x="457200" y="368300"/>
          <p14:tracePt t="46101" x="450850" y="361950"/>
          <p14:tracePt t="46529" x="1625600" y="482600"/>
          <p14:tracePt t="46552" x="2012950" y="641350"/>
          <p14:tracePt t="46581" x="2311400" y="787400"/>
          <p14:tracePt t="46612" x="2425700" y="895350"/>
          <p14:tracePt t="46649" x="2451100" y="908050"/>
          <p14:tracePt t="47142" x="0" y="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A060DE-D84C-46AA-B082-5DA5D5EE0BFC}"/>
              </a:ext>
            </a:extLst>
          </p:cNvPr>
          <p:cNvSpPr>
            <a:spLocks noGrp="1"/>
          </p:cNvSpPr>
          <p:nvPr>
            <p:ph type="title"/>
          </p:nvPr>
        </p:nvSpPr>
        <p:spPr>
          <a:xfrm>
            <a:off x="521207" y="448056"/>
            <a:ext cx="8022429" cy="640080"/>
          </a:xfrm>
        </p:spPr>
        <p:txBody>
          <a:bodyPr>
            <a:normAutofit fontScale="90000"/>
          </a:bodyPr>
          <a:lstStyle/>
          <a:p>
            <a:r>
              <a:rPr lang="fr-FR" dirty="0"/>
              <a:t>COVID-19 : Période de réception de commentaires écrits</a:t>
            </a:r>
            <a:endParaRPr lang="fr-CA" dirty="0"/>
          </a:p>
        </p:txBody>
      </p:sp>
      <p:sp>
        <p:nvSpPr>
          <p:cNvPr id="3" name="Espace réservé du contenu 2">
            <a:extLst>
              <a:ext uri="{FF2B5EF4-FFF2-40B4-BE49-F238E27FC236}">
                <a16:creationId xmlns:a16="http://schemas.microsoft.com/office/drawing/2014/main" xmlns="" id="{5D71FA3C-A775-4DC1-8270-D8EBC2D52208}"/>
              </a:ext>
            </a:extLst>
          </p:cNvPr>
          <p:cNvSpPr>
            <a:spLocks noGrp="1"/>
          </p:cNvSpPr>
          <p:nvPr>
            <p:ph sz="quarter" idx="10"/>
          </p:nvPr>
        </p:nvSpPr>
        <p:spPr>
          <a:xfrm>
            <a:off x="539496" y="1435608"/>
            <a:ext cx="10964246" cy="3977640"/>
          </a:xfrm>
        </p:spPr>
        <p:txBody>
          <a:bodyPr>
            <a:normAutofit/>
          </a:bodyPr>
          <a:lstStyle/>
          <a:p>
            <a:r>
              <a:rPr lang="fr-CA" sz="1600" dirty="0"/>
              <a:t>La </a:t>
            </a:r>
            <a:r>
              <a:rPr lang="fr-CA" sz="1600" i="1" dirty="0"/>
              <a:t>Loi sur l’aménagement et l’urbanisme</a:t>
            </a:r>
            <a:r>
              <a:rPr lang="fr-CA" sz="1600" dirty="0"/>
              <a:t> (RLRQ, c. A-19.1) permet à la municipalité de modifier de sa propre initiative ses règlements d’urbanisme. Normalement, la modification des règlements de zonage et de construction doivent faire l’objet d’une assemblée publique de consultation suite à la publication d’un avis. En raison de la pandémie et des arrêtés en vigueur, la municipalité doit tenir une consultation écrite de quinze (15) jours jusqu’au 30 octobre 2020. </a:t>
            </a:r>
          </a:p>
        </p:txBody>
      </p:sp>
    </p:spTree>
    <p:extLst>
      <p:ext uri="{BB962C8B-B14F-4D97-AF65-F5344CB8AC3E}">
        <p14:creationId xmlns:p14="http://schemas.microsoft.com/office/powerpoint/2010/main" val="1167929937"/>
      </p:ext>
    </p:extLst>
  </p:cSld>
  <p:clrMapOvr>
    <a:masterClrMapping/>
  </p:clrMapOvr>
  <mc:AlternateContent xmlns:mc="http://schemas.openxmlformats.org/markup-compatibility/2006" xmlns:p14="http://schemas.microsoft.com/office/powerpoint/2010/main">
    <mc:Choice Requires="p14">
      <p:transition spd="slow" p14:dur="2000" advTm="50357"/>
    </mc:Choice>
    <mc:Fallback xmlns="">
      <p:transition spd="slow" advTm="5035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C93C18-0BCE-48E2-9369-A3D7C823D610}"/>
              </a:ext>
            </a:extLst>
          </p:cNvPr>
          <p:cNvSpPr>
            <a:spLocks noGrp="1"/>
          </p:cNvSpPr>
          <p:nvPr>
            <p:ph type="title"/>
          </p:nvPr>
        </p:nvSpPr>
        <p:spPr>
          <a:xfrm>
            <a:off x="521207" y="448056"/>
            <a:ext cx="10072902" cy="640080"/>
          </a:xfrm>
        </p:spPr>
        <p:txBody>
          <a:bodyPr>
            <a:normAutofit fontScale="90000"/>
          </a:bodyPr>
          <a:lstStyle/>
          <a:p>
            <a:r>
              <a:rPr lang="fr-CA" dirty="0"/>
              <a:t>Projet de règlement numéro 348 modifiant le règlement de construction</a:t>
            </a:r>
          </a:p>
        </p:txBody>
      </p:sp>
      <p:sp>
        <p:nvSpPr>
          <p:cNvPr id="7" name="Espace réservé du contenu 2">
            <a:extLst>
              <a:ext uri="{FF2B5EF4-FFF2-40B4-BE49-F238E27FC236}">
                <a16:creationId xmlns:a16="http://schemas.microsoft.com/office/drawing/2014/main" xmlns="" id="{232F0534-4866-427A-9ABF-A6DFE932D106}"/>
              </a:ext>
            </a:extLst>
          </p:cNvPr>
          <p:cNvSpPr>
            <a:spLocks noGrp="1"/>
          </p:cNvSpPr>
          <p:nvPr>
            <p:ph sz="quarter" idx="10"/>
          </p:nvPr>
        </p:nvSpPr>
        <p:spPr>
          <a:xfrm>
            <a:off x="539496" y="1435607"/>
            <a:ext cx="10964246" cy="5039083"/>
          </a:xfrm>
        </p:spPr>
        <p:txBody>
          <a:bodyPr>
            <a:normAutofit/>
          </a:bodyPr>
          <a:lstStyle/>
          <a:p>
            <a:r>
              <a:rPr lang="fr-CA" sz="1600" dirty="0"/>
              <a:t>La modification du règlement de construction a pour objectif uniquement : </a:t>
            </a:r>
          </a:p>
          <a:p>
            <a:pPr marL="285750" indent="-285750">
              <a:buFont typeface="Arial" panose="020B0604020202020204" pitchFamily="34" charset="0"/>
              <a:buChar char="•"/>
            </a:pPr>
            <a:r>
              <a:rPr lang="fr-CA" sz="1600" dirty="0"/>
              <a:t>De retirer certaines dispositions règlementaires qui font désormais l’objet du </a:t>
            </a:r>
            <a:r>
              <a:rPr lang="fr-CA" sz="1600" i="1" dirty="0"/>
              <a:t>Règlement relatif à l’obligation d’installer des protections contre les dégâts d’eau</a:t>
            </a:r>
            <a:r>
              <a:rPr lang="fr-CA" sz="1600" dirty="0"/>
              <a:t> (en cours d’adoption), lequel est adopté en vertu de la Loi sur les compétences municipales (RLRQ, c. C-47.1) qui ne prévoit pas de consultation publique. </a:t>
            </a:r>
          </a:p>
          <a:p>
            <a:pPr marL="285750" indent="-285750">
              <a:buFont typeface="Arial" panose="020B0604020202020204" pitchFamily="34" charset="0"/>
              <a:buChar char="•"/>
            </a:pPr>
            <a:r>
              <a:rPr lang="fr-CA" sz="1600" dirty="0"/>
              <a:t>Inclure des renvois au nouveau règlement lorsqu’il régit un aspect mentionné au règlement de construction (éviter les erreurs lors de l’application).</a:t>
            </a:r>
          </a:p>
          <a:p>
            <a:r>
              <a:rPr lang="fr-CA" sz="1600" dirty="0"/>
              <a:t>Plus précisément, les éléments concernés sont les drains agricoles, les moyens d’évacuation des eaux pluviales, les moyens de protection contre les refoulements et les détendeurs de pression.</a:t>
            </a:r>
          </a:p>
          <a:p>
            <a:r>
              <a:rPr lang="fr-CA" sz="1600" dirty="0"/>
              <a:t>Ce règlement ne contient pas de disposition susceptible d’approbation référendaire. Son adoption est planifiée lors de la séance ordinaire du Conseil de décembre prochain. Un avis d’entrée en vigueur sera publié.</a:t>
            </a:r>
          </a:p>
          <a:p>
            <a:pPr marL="285750" indent="-285750">
              <a:buFont typeface="Arial" panose="020B0604020202020204" pitchFamily="34" charset="0"/>
              <a:buChar char="•"/>
            </a:pPr>
            <a:endParaRPr lang="fr-CA" sz="1600" dirty="0"/>
          </a:p>
        </p:txBody>
      </p:sp>
    </p:spTree>
    <p:extLst>
      <p:ext uri="{BB962C8B-B14F-4D97-AF65-F5344CB8AC3E}">
        <p14:creationId xmlns:p14="http://schemas.microsoft.com/office/powerpoint/2010/main" val="149647453"/>
      </p:ext>
    </p:extLst>
  </p:cSld>
  <p:clrMapOvr>
    <a:masterClrMapping/>
  </p:clrMapOvr>
  <mc:AlternateContent xmlns:mc="http://schemas.openxmlformats.org/markup-compatibility/2006" xmlns:p14="http://schemas.microsoft.com/office/powerpoint/2010/main">
    <mc:Choice Requires="p14">
      <p:transition spd="slow" p14:dur="2000" advTm="62579"/>
    </mc:Choice>
    <mc:Fallback xmlns="">
      <p:transition spd="slow" advTm="6257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C93C18-0BCE-48E2-9369-A3D7C823D610}"/>
              </a:ext>
            </a:extLst>
          </p:cNvPr>
          <p:cNvSpPr>
            <a:spLocks noGrp="1"/>
          </p:cNvSpPr>
          <p:nvPr>
            <p:ph type="title"/>
          </p:nvPr>
        </p:nvSpPr>
        <p:spPr>
          <a:xfrm>
            <a:off x="521207" y="448056"/>
            <a:ext cx="10516248" cy="640080"/>
          </a:xfrm>
        </p:spPr>
        <p:txBody>
          <a:bodyPr>
            <a:normAutofit/>
          </a:bodyPr>
          <a:lstStyle/>
          <a:p>
            <a:r>
              <a:rPr lang="fr-CA" dirty="0"/>
              <a:t>Projet de règlement numéro 349 modifiant le règlement de zonage</a:t>
            </a:r>
          </a:p>
        </p:txBody>
      </p:sp>
      <p:sp>
        <p:nvSpPr>
          <p:cNvPr id="7" name="Espace réservé du contenu 2">
            <a:extLst>
              <a:ext uri="{FF2B5EF4-FFF2-40B4-BE49-F238E27FC236}">
                <a16:creationId xmlns:a16="http://schemas.microsoft.com/office/drawing/2014/main" xmlns="" id="{232F0534-4866-427A-9ABF-A6DFE932D106}"/>
              </a:ext>
            </a:extLst>
          </p:cNvPr>
          <p:cNvSpPr>
            <a:spLocks noGrp="1"/>
          </p:cNvSpPr>
          <p:nvPr>
            <p:ph sz="quarter" idx="10"/>
          </p:nvPr>
        </p:nvSpPr>
        <p:spPr>
          <a:xfrm>
            <a:off x="539496" y="1435607"/>
            <a:ext cx="10964246" cy="5039083"/>
          </a:xfrm>
        </p:spPr>
        <p:txBody>
          <a:bodyPr>
            <a:normAutofit/>
          </a:bodyPr>
          <a:lstStyle/>
          <a:p>
            <a:r>
              <a:rPr lang="fr-CA" sz="1600" dirty="0"/>
              <a:t>La modification du règlement de zonage poursuit les objectifs suivants : </a:t>
            </a:r>
          </a:p>
          <a:p>
            <a:pPr marL="285750" indent="-285750">
              <a:buFont typeface="Arial" panose="020B0604020202020204" pitchFamily="34" charset="0"/>
              <a:buChar char="•"/>
            </a:pPr>
            <a:r>
              <a:rPr lang="fr-CA" sz="1600" dirty="0"/>
              <a:t>S’harmoniser avec les nouvelles normes du </a:t>
            </a:r>
            <a:r>
              <a:rPr lang="fr-CA" sz="1600" i="1" dirty="0"/>
              <a:t>Règlement relatif à l’obligation d’installer des protections contre les dégâts d’eau</a:t>
            </a:r>
            <a:r>
              <a:rPr lang="fr-CA" sz="1600" dirty="0"/>
              <a:t> (en cours d’adoption);</a:t>
            </a:r>
          </a:p>
          <a:p>
            <a:pPr marL="285750" indent="-285750">
              <a:buFont typeface="Arial" panose="020B0604020202020204" pitchFamily="34" charset="0"/>
              <a:buChar char="•"/>
            </a:pPr>
            <a:r>
              <a:rPr lang="fr-CA" sz="1600" dirty="0"/>
              <a:t>Permettre et encadrer les serres temporaires sur les terrains résidentiels et municipaux ;</a:t>
            </a:r>
          </a:p>
          <a:p>
            <a:pPr marL="285750" indent="-285750">
              <a:buFont typeface="Arial" panose="020B0604020202020204" pitchFamily="34" charset="0"/>
              <a:buChar char="•"/>
            </a:pPr>
            <a:r>
              <a:rPr lang="fr-CA" sz="1600" dirty="0"/>
              <a:t>Modifier les matériaux de recouvrement autorisés pour les serres ; </a:t>
            </a:r>
          </a:p>
          <a:p>
            <a:pPr marL="285750" indent="-285750">
              <a:buFont typeface="Arial" panose="020B0604020202020204" pitchFamily="34" charset="0"/>
              <a:buChar char="•"/>
            </a:pPr>
            <a:r>
              <a:rPr lang="fr-CA" sz="1600" dirty="0"/>
              <a:t>Modifier la marge de recul avant applicable à seule zone.</a:t>
            </a:r>
          </a:p>
          <a:p>
            <a:r>
              <a:rPr lang="fr-CA" sz="1600" dirty="0"/>
              <a:t>Ce règlement contient des dispositions susceptibles d’approbation référendaire.</a:t>
            </a:r>
          </a:p>
          <a:p>
            <a:pPr marL="285750" indent="-285750">
              <a:buFont typeface="Arial" panose="020B0604020202020204" pitchFamily="34" charset="0"/>
              <a:buChar char="•"/>
            </a:pPr>
            <a:endParaRPr lang="fr-CA" sz="1600" dirty="0"/>
          </a:p>
        </p:txBody>
      </p:sp>
    </p:spTree>
    <p:extLst>
      <p:ext uri="{BB962C8B-B14F-4D97-AF65-F5344CB8AC3E}">
        <p14:creationId xmlns:p14="http://schemas.microsoft.com/office/powerpoint/2010/main" val="376709475"/>
      </p:ext>
    </p:extLst>
  </p:cSld>
  <p:clrMapOvr>
    <a:masterClrMapping/>
  </p:clrMapOvr>
  <mc:AlternateContent xmlns:mc="http://schemas.openxmlformats.org/markup-compatibility/2006" xmlns:p14="http://schemas.microsoft.com/office/powerpoint/2010/main">
    <mc:Choice Requires="p14">
      <p:transition spd="slow" p14:dur="2000" advTm="62579"/>
    </mc:Choice>
    <mc:Fallback xmlns="">
      <p:transition spd="slow" advTm="6257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C93C18-0BCE-48E2-9369-A3D7C823D610}"/>
              </a:ext>
            </a:extLst>
          </p:cNvPr>
          <p:cNvSpPr>
            <a:spLocks noGrp="1"/>
          </p:cNvSpPr>
          <p:nvPr>
            <p:ph type="title"/>
          </p:nvPr>
        </p:nvSpPr>
        <p:spPr>
          <a:xfrm>
            <a:off x="521207" y="448056"/>
            <a:ext cx="10516248" cy="640080"/>
          </a:xfrm>
        </p:spPr>
        <p:txBody>
          <a:bodyPr>
            <a:normAutofit/>
          </a:bodyPr>
          <a:lstStyle/>
          <a:p>
            <a:r>
              <a:rPr lang="fr-CA" dirty="0"/>
              <a:t>Descente pluviale</a:t>
            </a:r>
          </a:p>
        </p:txBody>
      </p:sp>
      <p:sp>
        <p:nvSpPr>
          <p:cNvPr id="4" name="Titre 1">
            <a:extLst>
              <a:ext uri="{FF2B5EF4-FFF2-40B4-BE49-F238E27FC236}">
                <a16:creationId xmlns:a16="http://schemas.microsoft.com/office/drawing/2014/main" xmlns="" id="{A254D119-2764-4D89-8589-6C9BD0729B2C}"/>
              </a:ext>
            </a:extLst>
          </p:cNvPr>
          <p:cNvSpPr txBox="1">
            <a:spLocks/>
          </p:cNvSpPr>
          <p:nvPr/>
        </p:nvSpPr>
        <p:spPr>
          <a:xfrm>
            <a:off x="5779331" y="727551"/>
            <a:ext cx="6013601" cy="3262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fr-CA" sz="1600" dirty="0"/>
              <a:t>Projet de règlement numéro 349 modifiant le règlement de zonage</a:t>
            </a:r>
          </a:p>
        </p:txBody>
      </p:sp>
      <p:sp>
        <p:nvSpPr>
          <p:cNvPr id="8" name="Espace réservé du contenu 2">
            <a:extLst>
              <a:ext uri="{FF2B5EF4-FFF2-40B4-BE49-F238E27FC236}">
                <a16:creationId xmlns:a16="http://schemas.microsoft.com/office/drawing/2014/main" xmlns="" id="{BDA1E5F7-5BAC-48AC-B765-1792943AD361}"/>
              </a:ext>
            </a:extLst>
          </p:cNvPr>
          <p:cNvSpPr>
            <a:spLocks noGrp="1"/>
          </p:cNvSpPr>
          <p:nvPr>
            <p:ph sz="quarter" idx="10"/>
          </p:nvPr>
        </p:nvSpPr>
        <p:spPr>
          <a:xfrm>
            <a:off x="539496" y="1435607"/>
            <a:ext cx="10964246" cy="5039083"/>
          </a:xfrm>
        </p:spPr>
        <p:txBody>
          <a:bodyPr>
            <a:normAutofit/>
          </a:bodyPr>
          <a:lstStyle/>
          <a:p>
            <a:r>
              <a:rPr lang="fr-CA" sz="1600" dirty="0"/>
              <a:t>La municipalité autorise l’empiètement des tuyaux de descente pluviale dans la marge de recul avant.</a:t>
            </a:r>
          </a:p>
          <a:p>
            <a:pPr marL="285750" indent="-285750">
              <a:buFont typeface="Arial" panose="020B0604020202020204" pitchFamily="34" charset="0"/>
              <a:buChar char="•"/>
            </a:pPr>
            <a:endParaRPr lang="fr-CA" sz="1600" dirty="0"/>
          </a:p>
        </p:txBody>
      </p:sp>
      <p:pic>
        <p:nvPicPr>
          <p:cNvPr id="5122" name="Picture 2" descr="Évacuation des eaux pluviales | Ville de Saint-Basile-le-Grand">
            <a:extLst>
              <a:ext uri="{FF2B5EF4-FFF2-40B4-BE49-F238E27FC236}">
                <a16:creationId xmlns:a16="http://schemas.microsoft.com/office/drawing/2014/main" xmlns="" id="{A97B431C-500B-48A1-81DF-9E74F3DBD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134" y="2068345"/>
            <a:ext cx="2832969" cy="396579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0778D6CD-6598-48E4-AB50-7D3EBD51F90F}"/>
              </a:ext>
            </a:extLst>
          </p:cNvPr>
          <p:cNvSpPr txBox="1"/>
          <p:nvPr/>
        </p:nvSpPr>
        <p:spPr>
          <a:xfrm>
            <a:off x="4970956" y="6038968"/>
            <a:ext cx="2844800" cy="215444"/>
          </a:xfrm>
          <a:prstGeom prst="rect">
            <a:avLst/>
          </a:prstGeom>
          <a:noFill/>
        </p:spPr>
        <p:txBody>
          <a:bodyPr wrap="square" rtlCol="0">
            <a:spAutoFit/>
          </a:bodyPr>
          <a:lstStyle/>
          <a:p>
            <a:r>
              <a:rPr lang="fr-FR" sz="800" dirty="0"/>
              <a:t>Source : Municipalité de St-Basile-le-Grand</a:t>
            </a:r>
            <a:endParaRPr lang="fr-CA" sz="800" dirty="0"/>
          </a:p>
        </p:txBody>
      </p:sp>
    </p:spTree>
    <p:extLst>
      <p:ext uri="{BB962C8B-B14F-4D97-AF65-F5344CB8AC3E}">
        <p14:creationId xmlns:p14="http://schemas.microsoft.com/office/powerpoint/2010/main" val="2332754977"/>
      </p:ext>
    </p:extLst>
  </p:cSld>
  <p:clrMapOvr>
    <a:masterClrMapping/>
  </p:clrMapOvr>
  <mc:AlternateContent xmlns:mc="http://schemas.openxmlformats.org/markup-compatibility/2006" xmlns:p14="http://schemas.microsoft.com/office/powerpoint/2010/main">
    <mc:Choice Requires="p14">
      <p:transition spd="slow" p14:dur="2000" advTm="62579"/>
    </mc:Choice>
    <mc:Fallback xmlns="">
      <p:transition spd="slow" advTm="6257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C93C18-0BCE-48E2-9369-A3D7C823D610}"/>
              </a:ext>
            </a:extLst>
          </p:cNvPr>
          <p:cNvSpPr>
            <a:spLocks noGrp="1"/>
          </p:cNvSpPr>
          <p:nvPr>
            <p:ph type="title"/>
          </p:nvPr>
        </p:nvSpPr>
        <p:spPr>
          <a:xfrm>
            <a:off x="521207" y="448056"/>
            <a:ext cx="10516248" cy="640080"/>
          </a:xfrm>
        </p:spPr>
        <p:txBody>
          <a:bodyPr>
            <a:normAutofit/>
          </a:bodyPr>
          <a:lstStyle/>
          <a:p>
            <a:r>
              <a:rPr lang="fr-CA" dirty="0"/>
              <a:t>Couches froides et chaudes</a:t>
            </a:r>
          </a:p>
        </p:txBody>
      </p:sp>
      <p:sp>
        <p:nvSpPr>
          <p:cNvPr id="4" name="Titre 1">
            <a:extLst>
              <a:ext uri="{FF2B5EF4-FFF2-40B4-BE49-F238E27FC236}">
                <a16:creationId xmlns:a16="http://schemas.microsoft.com/office/drawing/2014/main" xmlns="" id="{A254D119-2764-4D89-8589-6C9BD0729B2C}"/>
              </a:ext>
            </a:extLst>
          </p:cNvPr>
          <p:cNvSpPr txBox="1">
            <a:spLocks/>
          </p:cNvSpPr>
          <p:nvPr/>
        </p:nvSpPr>
        <p:spPr>
          <a:xfrm>
            <a:off x="5779331" y="727551"/>
            <a:ext cx="6013601" cy="3262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fr-CA" sz="1600" dirty="0"/>
              <a:t>Projet de règlement numéro 349 modifiant le règlement de zonage</a:t>
            </a:r>
          </a:p>
        </p:txBody>
      </p:sp>
      <p:sp>
        <p:nvSpPr>
          <p:cNvPr id="8" name="Espace réservé du contenu 2">
            <a:extLst>
              <a:ext uri="{FF2B5EF4-FFF2-40B4-BE49-F238E27FC236}">
                <a16:creationId xmlns:a16="http://schemas.microsoft.com/office/drawing/2014/main" xmlns="" id="{BDA1E5F7-5BAC-48AC-B765-1792943AD361}"/>
              </a:ext>
            </a:extLst>
          </p:cNvPr>
          <p:cNvSpPr>
            <a:spLocks noGrp="1"/>
          </p:cNvSpPr>
          <p:nvPr>
            <p:ph sz="quarter" idx="10"/>
          </p:nvPr>
        </p:nvSpPr>
        <p:spPr>
          <a:xfrm>
            <a:off x="539496" y="1435607"/>
            <a:ext cx="10964246" cy="5039083"/>
          </a:xfrm>
        </p:spPr>
        <p:txBody>
          <a:bodyPr>
            <a:normAutofit/>
          </a:bodyPr>
          <a:lstStyle/>
          <a:p>
            <a:r>
              <a:rPr lang="fr-CA" sz="1600" dirty="0"/>
              <a:t>La municipalité précise que les serres temporaires, les couches-froides et les couches-chaudes ne sont pas visés dans le calcul du nombre maximal de bâtiment complémentaire.</a:t>
            </a:r>
          </a:p>
          <a:p>
            <a:pPr marL="285750" indent="-285750">
              <a:buFont typeface="Arial" panose="020B0604020202020204" pitchFamily="34" charset="0"/>
              <a:buChar char="•"/>
            </a:pPr>
            <a:endParaRPr lang="fr-CA" sz="1600" dirty="0"/>
          </a:p>
        </p:txBody>
      </p:sp>
      <p:pic>
        <p:nvPicPr>
          <p:cNvPr id="9" name="Image 8">
            <a:extLst>
              <a:ext uri="{FF2B5EF4-FFF2-40B4-BE49-F238E27FC236}">
                <a16:creationId xmlns:a16="http://schemas.microsoft.com/office/drawing/2014/main" xmlns="" id="{114F832A-36E4-4FDE-B0C5-EC1CD22CEE11}"/>
              </a:ext>
            </a:extLst>
          </p:cNvPr>
          <p:cNvPicPr>
            <a:picLocks noChangeAspect="1"/>
          </p:cNvPicPr>
          <p:nvPr/>
        </p:nvPicPr>
        <p:blipFill rotWithShape="1">
          <a:blip r:embed="rId2"/>
          <a:srcRect l="28258" t="14411" r="24242" b="12111"/>
          <a:stretch/>
        </p:blipFill>
        <p:spPr>
          <a:xfrm>
            <a:off x="3823364" y="2584419"/>
            <a:ext cx="4396510" cy="3825525"/>
          </a:xfrm>
          <a:prstGeom prst="rect">
            <a:avLst/>
          </a:prstGeom>
        </p:spPr>
      </p:pic>
    </p:spTree>
    <p:extLst>
      <p:ext uri="{BB962C8B-B14F-4D97-AF65-F5344CB8AC3E}">
        <p14:creationId xmlns:p14="http://schemas.microsoft.com/office/powerpoint/2010/main" val="1464182163"/>
      </p:ext>
    </p:extLst>
  </p:cSld>
  <p:clrMapOvr>
    <a:masterClrMapping/>
  </p:clrMapOvr>
  <mc:AlternateContent xmlns:mc="http://schemas.openxmlformats.org/markup-compatibility/2006" xmlns:p14="http://schemas.microsoft.com/office/powerpoint/2010/main">
    <mc:Choice Requires="p14">
      <p:transition spd="slow" p14:dur="2000" advTm="62579"/>
    </mc:Choice>
    <mc:Fallback xmlns="">
      <p:transition spd="slow" advTm="6257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C93C18-0BCE-48E2-9369-A3D7C823D610}"/>
              </a:ext>
            </a:extLst>
          </p:cNvPr>
          <p:cNvSpPr>
            <a:spLocks noGrp="1"/>
          </p:cNvSpPr>
          <p:nvPr>
            <p:ph type="title"/>
          </p:nvPr>
        </p:nvSpPr>
        <p:spPr>
          <a:xfrm>
            <a:off x="521207" y="448056"/>
            <a:ext cx="10516248" cy="640080"/>
          </a:xfrm>
        </p:spPr>
        <p:txBody>
          <a:bodyPr>
            <a:normAutofit/>
          </a:bodyPr>
          <a:lstStyle/>
          <a:p>
            <a:r>
              <a:rPr lang="fr-CA" dirty="0"/>
              <a:t>Serres temporaires</a:t>
            </a:r>
          </a:p>
        </p:txBody>
      </p:sp>
      <p:sp>
        <p:nvSpPr>
          <p:cNvPr id="4" name="Titre 1">
            <a:extLst>
              <a:ext uri="{FF2B5EF4-FFF2-40B4-BE49-F238E27FC236}">
                <a16:creationId xmlns:a16="http://schemas.microsoft.com/office/drawing/2014/main" xmlns="" id="{A254D119-2764-4D89-8589-6C9BD0729B2C}"/>
              </a:ext>
            </a:extLst>
          </p:cNvPr>
          <p:cNvSpPr txBox="1">
            <a:spLocks/>
          </p:cNvSpPr>
          <p:nvPr/>
        </p:nvSpPr>
        <p:spPr>
          <a:xfrm>
            <a:off x="5779331" y="727551"/>
            <a:ext cx="6013601" cy="3262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fr-CA" sz="1600" dirty="0"/>
              <a:t>Projet de règlement numéro 349 modifiant le règlement de zonage</a:t>
            </a:r>
          </a:p>
        </p:txBody>
      </p:sp>
      <p:sp>
        <p:nvSpPr>
          <p:cNvPr id="8" name="Espace réservé du contenu 2">
            <a:extLst>
              <a:ext uri="{FF2B5EF4-FFF2-40B4-BE49-F238E27FC236}">
                <a16:creationId xmlns:a16="http://schemas.microsoft.com/office/drawing/2014/main" xmlns="" id="{BDA1E5F7-5BAC-48AC-B765-1792943AD361}"/>
              </a:ext>
            </a:extLst>
          </p:cNvPr>
          <p:cNvSpPr>
            <a:spLocks noGrp="1"/>
          </p:cNvSpPr>
          <p:nvPr>
            <p:ph sz="quarter" idx="10"/>
          </p:nvPr>
        </p:nvSpPr>
        <p:spPr>
          <a:xfrm>
            <a:off x="539496" y="1435607"/>
            <a:ext cx="10964246" cy="5039083"/>
          </a:xfrm>
        </p:spPr>
        <p:txBody>
          <a:bodyPr>
            <a:normAutofit/>
          </a:bodyPr>
          <a:lstStyle/>
          <a:p>
            <a:pPr>
              <a:spcBef>
                <a:spcPts val="0"/>
              </a:spcBef>
              <a:spcAft>
                <a:spcPts val="0"/>
              </a:spcAft>
            </a:pPr>
            <a:r>
              <a:rPr lang="fr-CA" sz="1600" dirty="0"/>
              <a:t>L’installation d’une (1) seule serre temporaire par terrain est autorisée du 15 mai au 15 novembre. </a:t>
            </a:r>
          </a:p>
          <a:p>
            <a:pPr>
              <a:spcBef>
                <a:spcPts val="0"/>
              </a:spcBef>
              <a:spcAft>
                <a:spcPts val="0"/>
              </a:spcAft>
            </a:pPr>
            <a:r>
              <a:rPr lang="fr-CA" sz="1600" dirty="0"/>
              <a:t>En dehors de cette période, toute serre doit être entièrement retirée. </a:t>
            </a:r>
          </a:p>
          <a:p>
            <a:pPr>
              <a:spcBef>
                <a:spcPts val="0"/>
              </a:spcBef>
              <a:spcAft>
                <a:spcPts val="0"/>
              </a:spcAft>
            </a:pPr>
            <a:endParaRPr lang="fr-CA" sz="1600" dirty="0"/>
          </a:p>
          <a:p>
            <a:pPr>
              <a:spcBef>
                <a:spcPts val="0"/>
              </a:spcBef>
              <a:spcAft>
                <a:spcPts val="0"/>
              </a:spcAft>
            </a:pPr>
            <a:r>
              <a:rPr lang="fr-CA" sz="1600" dirty="0"/>
              <a:t>Une serre temporaire est uniquement autorisée sur un terrain où s’exerce un usage principal du groupe d’usages résidentiels (H) ou des services municipaux (usage P105). </a:t>
            </a:r>
          </a:p>
          <a:p>
            <a:pPr>
              <a:spcBef>
                <a:spcPts val="0"/>
              </a:spcBef>
              <a:spcAft>
                <a:spcPts val="0"/>
              </a:spcAft>
            </a:pPr>
            <a:endParaRPr lang="fr-CA" sz="1600" dirty="0"/>
          </a:p>
          <a:p>
            <a:pPr>
              <a:spcBef>
                <a:spcPts val="0"/>
              </a:spcBef>
              <a:spcAft>
                <a:spcPts val="0"/>
              </a:spcAft>
            </a:pPr>
            <a:r>
              <a:rPr lang="fr-CA" sz="1600" dirty="0"/>
              <a:t>Elle doit respecter les marges de recul applicables à l’usage du terrain et ne peut pas être installée en cour avant ou dans un espace de stationnement ou dans une allée d’accès. </a:t>
            </a:r>
          </a:p>
          <a:p>
            <a:pPr>
              <a:spcBef>
                <a:spcPts val="0"/>
              </a:spcBef>
              <a:spcAft>
                <a:spcPts val="0"/>
              </a:spcAft>
            </a:pPr>
            <a:endParaRPr lang="fr-CA" sz="1600" dirty="0"/>
          </a:p>
          <a:p>
            <a:pPr>
              <a:spcBef>
                <a:spcPts val="0"/>
              </a:spcBef>
              <a:spcAft>
                <a:spcPts val="0"/>
              </a:spcAft>
            </a:pPr>
            <a:r>
              <a:rPr lang="fr-CA" sz="1600" dirty="0"/>
              <a:t>L’aire de bâtiment maximal d’une serre temporaire ne doit pas excéder 20,0 mètres carrés. </a:t>
            </a:r>
          </a:p>
        </p:txBody>
      </p:sp>
    </p:spTree>
    <p:extLst>
      <p:ext uri="{BB962C8B-B14F-4D97-AF65-F5344CB8AC3E}">
        <p14:creationId xmlns:p14="http://schemas.microsoft.com/office/powerpoint/2010/main" val="2803480197"/>
      </p:ext>
    </p:extLst>
  </p:cSld>
  <p:clrMapOvr>
    <a:masterClrMapping/>
  </p:clrMapOvr>
  <mc:AlternateContent xmlns:mc="http://schemas.openxmlformats.org/markup-compatibility/2006" xmlns:p14="http://schemas.microsoft.com/office/powerpoint/2010/main">
    <mc:Choice Requires="p14">
      <p:transition spd="slow" p14:dur="2000" advTm="62579"/>
    </mc:Choice>
    <mc:Fallback xmlns="">
      <p:transition spd="slow" advTm="6257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C93C18-0BCE-48E2-9369-A3D7C823D610}"/>
              </a:ext>
            </a:extLst>
          </p:cNvPr>
          <p:cNvSpPr>
            <a:spLocks noGrp="1"/>
          </p:cNvSpPr>
          <p:nvPr>
            <p:ph type="title"/>
          </p:nvPr>
        </p:nvSpPr>
        <p:spPr>
          <a:xfrm>
            <a:off x="521207" y="448056"/>
            <a:ext cx="10516248" cy="640080"/>
          </a:xfrm>
        </p:spPr>
        <p:txBody>
          <a:bodyPr>
            <a:normAutofit/>
          </a:bodyPr>
          <a:lstStyle/>
          <a:p>
            <a:r>
              <a:rPr lang="fr-CA" dirty="0"/>
              <a:t>Serres temporaires (suite)</a:t>
            </a:r>
          </a:p>
        </p:txBody>
      </p:sp>
      <p:sp>
        <p:nvSpPr>
          <p:cNvPr id="4" name="Titre 1">
            <a:extLst>
              <a:ext uri="{FF2B5EF4-FFF2-40B4-BE49-F238E27FC236}">
                <a16:creationId xmlns:a16="http://schemas.microsoft.com/office/drawing/2014/main" xmlns="" id="{A254D119-2764-4D89-8589-6C9BD0729B2C}"/>
              </a:ext>
            </a:extLst>
          </p:cNvPr>
          <p:cNvSpPr txBox="1">
            <a:spLocks/>
          </p:cNvSpPr>
          <p:nvPr/>
        </p:nvSpPr>
        <p:spPr>
          <a:xfrm>
            <a:off x="5779331" y="727551"/>
            <a:ext cx="6013601" cy="3262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fr-CA" sz="1600" dirty="0"/>
              <a:t>Projet de règlement numéro 349 modifiant le règlement de zonage</a:t>
            </a:r>
          </a:p>
        </p:txBody>
      </p:sp>
      <p:sp>
        <p:nvSpPr>
          <p:cNvPr id="8" name="Espace réservé du contenu 2">
            <a:extLst>
              <a:ext uri="{FF2B5EF4-FFF2-40B4-BE49-F238E27FC236}">
                <a16:creationId xmlns:a16="http://schemas.microsoft.com/office/drawing/2014/main" xmlns="" id="{BDA1E5F7-5BAC-48AC-B765-1792943AD361}"/>
              </a:ext>
            </a:extLst>
          </p:cNvPr>
          <p:cNvSpPr>
            <a:spLocks noGrp="1"/>
          </p:cNvSpPr>
          <p:nvPr>
            <p:ph sz="quarter" idx="10"/>
          </p:nvPr>
        </p:nvSpPr>
        <p:spPr>
          <a:xfrm>
            <a:off x="539496" y="1435607"/>
            <a:ext cx="6119922" cy="5039083"/>
          </a:xfrm>
        </p:spPr>
        <p:txBody>
          <a:bodyPr>
            <a:normAutofit fontScale="92500"/>
          </a:bodyPr>
          <a:lstStyle/>
          <a:p>
            <a:pPr>
              <a:spcBef>
                <a:spcPts val="0"/>
              </a:spcBef>
              <a:spcAft>
                <a:spcPts val="0"/>
              </a:spcAft>
            </a:pPr>
            <a:r>
              <a:rPr lang="fr-CA" sz="1600" dirty="0"/>
              <a:t>La structure de la serre temporaire doit être recouverte des matériaux suivants : </a:t>
            </a:r>
          </a:p>
          <a:p>
            <a:pPr indent="268288">
              <a:spcBef>
                <a:spcPts val="0"/>
              </a:spcBef>
              <a:spcAft>
                <a:spcPts val="0"/>
              </a:spcAft>
              <a:tabLst>
                <a:tab pos="720725" algn="l"/>
              </a:tabLst>
            </a:pPr>
            <a:r>
              <a:rPr lang="fr-CA" sz="1600" dirty="0"/>
              <a:t>1.	Le verre ;</a:t>
            </a:r>
          </a:p>
          <a:p>
            <a:pPr indent="268288">
              <a:spcBef>
                <a:spcPts val="0"/>
              </a:spcBef>
              <a:spcAft>
                <a:spcPts val="0"/>
              </a:spcAft>
              <a:tabLst>
                <a:tab pos="720725" algn="l"/>
              </a:tabLst>
            </a:pPr>
            <a:r>
              <a:rPr lang="fr-CA" sz="1600" dirty="0"/>
              <a:t>2.	Le plastique transparent (plexiglas) ;</a:t>
            </a:r>
          </a:p>
          <a:p>
            <a:pPr indent="268288">
              <a:spcBef>
                <a:spcPts val="0"/>
              </a:spcBef>
              <a:spcAft>
                <a:spcPts val="0"/>
              </a:spcAft>
              <a:tabLst>
                <a:tab pos="720725" algn="l"/>
              </a:tabLst>
            </a:pPr>
            <a:r>
              <a:rPr lang="fr-CA" sz="1600" dirty="0"/>
              <a:t>3.	Le polyéthylène ou le polythène transparent ou translucide ;</a:t>
            </a:r>
          </a:p>
          <a:p>
            <a:pPr indent="268288">
              <a:spcBef>
                <a:spcPts val="0"/>
              </a:spcBef>
              <a:spcAft>
                <a:spcPts val="0"/>
              </a:spcAft>
              <a:tabLst>
                <a:tab pos="720725" algn="l"/>
              </a:tabLst>
            </a:pPr>
            <a:r>
              <a:rPr lang="fr-CA" sz="1600" dirty="0"/>
              <a:t>4.	La fibre de verre ;</a:t>
            </a:r>
          </a:p>
          <a:p>
            <a:pPr indent="268288">
              <a:spcBef>
                <a:spcPts val="0"/>
              </a:spcBef>
              <a:spcAft>
                <a:spcPts val="0"/>
              </a:spcAft>
              <a:tabLst>
                <a:tab pos="720725" algn="l"/>
              </a:tabLst>
            </a:pPr>
            <a:r>
              <a:rPr lang="fr-CA" sz="1600" dirty="0"/>
              <a:t>5.	Le bois traité, teint ou peint, incluant les bois panneaux composés principalement de bois.</a:t>
            </a:r>
          </a:p>
          <a:p>
            <a:pPr>
              <a:spcBef>
                <a:spcPts val="0"/>
              </a:spcBef>
              <a:spcAft>
                <a:spcPts val="0"/>
              </a:spcAft>
            </a:pPr>
            <a:endParaRPr lang="fr-CA" sz="1600" dirty="0"/>
          </a:p>
          <a:p>
            <a:pPr>
              <a:spcBef>
                <a:spcPts val="0"/>
              </a:spcBef>
              <a:spcAft>
                <a:spcPts val="0"/>
              </a:spcAft>
            </a:pPr>
            <a:r>
              <a:rPr lang="fr-CA" sz="1600" dirty="0"/>
              <a:t>Les mini serres temporaires d’une superficie inférieure à 2,0 mètres carrés sont autorisées sans l’obtention d’un certificat d’autorisation et aucune norme s’applique, à l’exception de la période d’installation mentionnée au premier alinéa. </a:t>
            </a:r>
          </a:p>
          <a:p>
            <a:pPr>
              <a:spcBef>
                <a:spcPts val="0"/>
              </a:spcBef>
              <a:spcAft>
                <a:spcPts val="0"/>
              </a:spcAft>
            </a:pPr>
            <a:r>
              <a:rPr lang="fr-CA" sz="1600" dirty="0"/>
              <a:t> </a:t>
            </a:r>
          </a:p>
        </p:txBody>
      </p:sp>
      <p:pic>
        <p:nvPicPr>
          <p:cNvPr id="2050" name="Picture 2" descr="Serre miniature l 2 pi. x P 2 pi.">
            <a:extLst>
              <a:ext uri="{FF2B5EF4-FFF2-40B4-BE49-F238E27FC236}">
                <a16:creationId xmlns:a16="http://schemas.microsoft.com/office/drawing/2014/main" xmlns="" id="{AB9C78C1-1248-422F-BF07-AE412CAE50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243" b="6708"/>
          <a:stretch/>
        </p:blipFill>
        <p:spPr bwMode="auto">
          <a:xfrm>
            <a:off x="8386619" y="4239490"/>
            <a:ext cx="2560782" cy="199868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5E4B04BB-45FD-40C1-8E67-EF7779C5B5A5}"/>
              </a:ext>
            </a:extLst>
          </p:cNvPr>
          <p:cNvSpPr txBox="1"/>
          <p:nvPr/>
        </p:nvSpPr>
        <p:spPr>
          <a:xfrm>
            <a:off x="9180946" y="5985783"/>
            <a:ext cx="2844800" cy="215444"/>
          </a:xfrm>
          <a:prstGeom prst="rect">
            <a:avLst/>
          </a:prstGeom>
          <a:noFill/>
        </p:spPr>
        <p:txBody>
          <a:bodyPr wrap="square" rtlCol="0">
            <a:spAutoFit/>
          </a:bodyPr>
          <a:lstStyle/>
          <a:p>
            <a:r>
              <a:rPr lang="fr-FR" sz="800" dirty="0"/>
              <a:t>Source : </a:t>
            </a:r>
            <a:r>
              <a:rPr lang="fr-FR" sz="800" dirty="0" err="1"/>
              <a:t>Wayfair</a:t>
            </a:r>
            <a:endParaRPr lang="fr-CA" sz="800" dirty="0"/>
          </a:p>
        </p:txBody>
      </p:sp>
    </p:spTree>
    <p:extLst>
      <p:ext uri="{BB962C8B-B14F-4D97-AF65-F5344CB8AC3E}">
        <p14:creationId xmlns:p14="http://schemas.microsoft.com/office/powerpoint/2010/main" val="1172272714"/>
      </p:ext>
    </p:extLst>
  </p:cSld>
  <p:clrMapOvr>
    <a:masterClrMapping/>
  </p:clrMapOvr>
  <mc:AlternateContent xmlns:mc="http://schemas.openxmlformats.org/markup-compatibility/2006" xmlns:p14="http://schemas.microsoft.com/office/powerpoint/2010/main">
    <mc:Choice Requires="p14">
      <p:transition spd="slow" p14:dur="2000" advTm="62579"/>
    </mc:Choice>
    <mc:Fallback xmlns="">
      <p:transition spd="slow" advTm="6257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C93C18-0BCE-48E2-9369-A3D7C823D610}"/>
              </a:ext>
            </a:extLst>
          </p:cNvPr>
          <p:cNvSpPr>
            <a:spLocks noGrp="1"/>
          </p:cNvSpPr>
          <p:nvPr>
            <p:ph type="title"/>
          </p:nvPr>
        </p:nvSpPr>
        <p:spPr>
          <a:xfrm>
            <a:off x="521207" y="448056"/>
            <a:ext cx="10516248" cy="640080"/>
          </a:xfrm>
        </p:spPr>
        <p:txBody>
          <a:bodyPr>
            <a:normAutofit/>
          </a:bodyPr>
          <a:lstStyle/>
          <a:p>
            <a:r>
              <a:rPr lang="fr-CA" dirty="0"/>
              <a:t>Serres permanentes</a:t>
            </a:r>
          </a:p>
        </p:txBody>
      </p:sp>
      <p:sp>
        <p:nvSpPr>
          <p:cNvPr id="4" name="Titre 1">
            <a:extLst>
              <a:ext uri="{FF2B5EF4-FFF2-40B4-BE49-F238E27FC236}">
                <a16:creationId xmlns:a16="http://schemas.microsoft.com/office/drawing/2014/main" xmlns="" id="{A254D119-2764-4D89-8589-6C9BD0729B2C}"/>
              </a:ext>
            </a:extLst>
          </p:cNvPr>
          <p:cNvSpPr txBox="1">
            <a:spLocks/>
          </p:cNvSpPr>
          <p:nvPr/>
        </p:nvSpPr>
        <p:spPr>
          <a:xfrm>
            <a:off x="5779331" y="727551"/>
            <a:ext cx="6013601" cy="3262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fr-CA" sz="1600" dirty="0"/>
              <a:t>Projet de règlement numéro 349 modifiant le règlement de zonage</a:t>
            </a:r>
          </a:p>
        </p:txBody>
      </p:sp>
      <p:sp>
        <p:nvSpPr>
          <p:cNvPr id="8" name="Espace réservé du contenu 2">
            <a:extLst>
              <a:ext uri="{FF2B5EF4-FFF2-40B4-BE49-F238E27FC236}">
                <a16:creationId xmlns:a16="http://schemas.microsoft.com/office/drawing/2014/main" xmlns="" id="{BDA1E5F7-5BAC-48AC-B765-1792943AD361}"/>
              </a:ext>
            </a:extLst>
          </p:cNvPr>
          <p:cNvSpPr>
            <a:spLocks noGrp="1"/>
          </p:cNvSpPr>
          <p:nvPr>
            <p:ph sz="quarter" idx="10"/>
          </p:nvPr>
        </p:nvSpPr>
        <p:spPr>
          <a:xfrm>
            <a:off x="539496" y="1435607"/>
            <a:ext cx="10964246" cy="5039083"/>
          </a:xfrm>
        </p:spPr>
        <p:txBody>
          <a:bodyPr>
            <a:normAutofit/>
          </a:bodyPr>
          <a:lstStyle/>
          <a:p>
            <a:r>
              <a:rPr lang="fr-CA" sz="1600" dirty="0"/>
              <a:t>La municipalité apporte une précision au matériaux de recouvrement permis pour les serres permanentes complémentaires à l’usage résidentiel. Il sera possible que le tiers de la superficie combinée des murs et du toit soit recouverte de matériaux opaques (ex. bois).</a:t>
            </a:r>
          </a:p>
          <a:p>
            <a:pPr marL="285750" indent="-285750">
              <a:buFont typeface="Arial" panose="020B0604020202020204" pitchFamily="34" charset="0"/>
              <a:buChar char="•"/>
            </a:pPr>
            <a:endParaRPr lang="fr-CA" sz="1600" dirty="0"/>
          </a:p>
        </p:txBody>
      </p:sp>
      <p:pic>
        <p:nvPicPr>
          <p:cNvPr id="6" name="Image 5">
            <a:extLst>
              <a:ext uri="{FF2B5EF4-FFF2-40B4-BE49-F238E27FC236}">
                <a16:creationId xmlns:a16="http://schemas.microsoft.com/office/drawing/2014/main" xmlns="" id="{B68D70C5-2630-47CC-A971-36B6DE82D5DA}"/>
              </a:ext>
            </a:extLst>
          </p:cNvPr>
          <p:cNvPicPr>
            <a:picLocks noChangeAspect="1"/>
          </p:cNvPicPr>
          <p:nvPr/>
        </p:nvPicPr>
        <p:blipFill rotWithShape="1">
          <a:blip r:embed="rId2"/>
          <a:srcRect l="25303" t="10108" r="16061" b="12459"/>
          <a:stretch/>
        </p:blipFill>
        <p:spPr>
          <a:xfrm>
            <a:off x="3943926" y="2894021"/>
            <a:ext cx="4608947" cy="3423657"/>
          </a:xfrm>
          <a:prstGeom prst="rect">
            <a:avLst/>
          </a:prstGeom>
        </p:spPr>
      </p:pic>
      <p:sp>
        <p:nvSpPr>
          <p:cNvPr id="7" name="ZoneTexte 6">
            <a:extLst>
              <a:ext uri="{FF2B5EF4-FFF2-40B4-BE49-F238E27FC236}">
                <a16:creationId xmlns:a16="http://schemas.microsoft.com/office/drawing/2014/main" xmlns="" id="{2EAD9C15-24B8-458A-A07F-6A695C3D8CCA}"/>
              </a:ext>
            </a:extLst>
          </p:cNvPr>
          <p:cNvSpPr txBox="1"/>
          <p:nvPr/>
        </p:nvSpPr>
        <p:spPr>
          <a:xfrm>
            <a:off x="5551058" y="6317678"/>
            <a:ext cx="2844800" cy="215444"/>
          </a:xfrm>
          <a:prstGeom prst="rect">
            <a:avLst/>
          </a:prstGeom>
          <a:noFill/>
        </p:spPr>
        <p:txBody>
          <a:bodyPr wrap="square" rtlCol="0">
            <a:spAutoFit/>
          </a:bodyPr>
          <a:lstStyle/>
          <a:p>
            <a:r>
              <a:rPr lang="fr-FR" sz="800" dirty="0"/>
              <a:t>Source Emmanuelle Cartier</a:t>
            </a:r>
            <a:endParaRPr lang="fr-CA" sz="800" dirty="0"/>
          </a:p>
        </p:txBody>
      </p:sp>
    </p:spTree>
    <p:extLst>
      <p:ext uri="{BB962C8B-B14F-4D97-AF65-F5344CB8AC3E}">
        <p14:creationId xmlns:p14="http://schemas.microsoft.com/office/powerpoint/2010/main" val="2813413184"/>
      </p:ext>
    </p:extLst>
  </p:cSld>
  <p:clrMapOvr>
    <a:masterClrMapping/>
  </p:clrMapOvr>
  <mc:AlternateContent xmlns:mc="http://schemas.openxmlformats.org/markup-compatibility/2006" xmlns:p14="http://schemas.microsoft.com/office/powerpoint/2010/main">
    <mc:Choice Requires="p14">
      <p:transition spd="slow" p14:dur="2000" advTm="62579"/>
    </mc:Choice>
    <mc:Fallback xmlns="">
      <p:transition spd="slow" advTm="62579"/>
    </mc:Fallback>
  </mc:AlternateContent>
</p:sld>
</file>

<file path=ppt/theme/theme1.xml><?xml version="1.0" encoding="utf-8"?>
<a:theme xmlns:a="http://schemas.openxmlformats.org/drawingml/2006/main" name="DocBienven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36715139_TF10001108" id="{0F4DAE25-207A-47CE-9E2B-3598C2DA80C7}" vid="{5BACCDA3-61AD-4862-913E-13CB4EF92D9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2.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0072C5-DDE0-4258-BA7A-4D4B80DFA632}">
  <ds:schemaRefs>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{B2E5FD37-4006-40C8-A1A1-7BE760C7CD84}tf10001108</Template>
  <TotalTime>0</TotalTime>
  <Words>1170</Words>
  <Application>Microsoft Office PowerPoint</Application>
  <PresentationFormat>Personnalisé</PresentationFormat>
  <Paragraphs>101</Paragraphs>
  <Slides>15</Slides>
  <Notes>2</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DocBienvenue</vt:lpstr>
      <vt:lpstr>Projet de règlement numéro 348 modifiant le règlement de construction  Projet de règlement numéro 349 modifiant le règlement de zonage</vt:lpstr>
      <vt:lpstr>COVID-19 : Période de réception de commentaires écrits</vt:lpstr>
      <vt:lpstr>Projet de règlement numéro 348 modifiant le règlement de construction</vt:lpstr>
      <vt:lpstr>Projet de règlement numéro 349 modifiant le règlement de zonage</vt:lpstr>
      <vt:lpstr>Descente pluviale</vt:lpstr>
      <vt:lpstr>Couches froides et chaudes</vt:lpstr>
      <vt:lpstr>Serres temporaires</vt:lpstr>
      <vt:lpstr>Serres temporaires (suite)</vt:lpstr>
      <vt:lpstr>Serres permanentes</vt:lpstr>
      <vt:lpstr>Marge de recul avant</vt:lpstr>
      <vt:lpstr>Étapes à venir</vt:lpstr>
      <vt:lpstr>Disposition susceptible d’approbation référendaire </vt:lpstr>
      <vt:lpstr>Demandes d’approbation référendaire – validité  </vt:lpstr>
      <vt:lpstr>Personnes habiles à voter</vt:lpstr>
      <vt:lpstr>Vous avez des questions sur la présentation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2020-05-28T13:20:58Z</dcterms:created>
  <dcterms:modified xsi:type="dcterms:W3CDTF">2020-10-06T13:58:00Z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